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6"/>
  </p:notesMasterIdLst>
  <p:sldIdLst>
    <p:sldId id="256" r:id="rId2"/>
    <p:sldId id="257" r:id="rId3"/>
    <p:sldId id="258" r:id="rId4"/>
    <p:sldId id="259" r:id="rId5"/>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defaultTextStyle>
  <p:extLs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9" roundtripDataSignature="AMtx7mitnc3WNN+MtCi+MXVzQujDm9OD0w=="/>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3" d="100"/>
          <a:sy n="63" d="100"/>
        </p:scale>
        <p:origin x="27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notesMaster" Target="notesMasters/notesMaster1.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customschemas.google.com/relationships/presentationmetadata" Target="meta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3"/>
        <p:cNvGrpSpPr/>
        <p:nvPr/>
      </p:nvGrpSpPr>
      <p:grpSpPr>
        <a:xfrm>
          <a:off x="0" y="0"/>
          <a:ext cx="0" cy="0"/>
          <a:chOff x="0" y="0"/>
          <a:chExt cx="0" cy="0"/>
        </a:xfrm>
      </p:grpSpPr>
      <p:sp>
        <p:nvSpPr>
          <p:cNvPr id="124" name="Google Shape;124;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5" name="Google Shape;125;p2: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7"/>
        <p:cNvGrpSpPr/>
        <p:nvPr/>
      </p:nvGrpSpPr>
      <p:grpSpPr>
        <a:xfrm>
          <a:off x="0" y="0"/>
          <a:ext cx="0" cy="0"/>
          <a:chOff x="0" y="0"/>
          <a:chExt cx="0" cy="0"/>
        </a:xfrm>
      </p:grpSpPr>
      <p:sp>
        <p:nvSpPr>
          <p:cNvPr id="148" name="Google Shape;14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9" name="Google Shape;149;p3: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8"/>
        <p:cNvGrpSpPr/>
        <p:nvPr/>
      </p:nvGrpSpPr>
      <p:grpSpPr>
        <a:xfrm>
          <a:off x="0" y="0"/>
          <a:ext cx="0" cy="0"/>
          <a:chOff x="0" y="0"/>
          <a:chExt cx="0" cy="0"/>
        </a:xfrm>
      </p:grpSpPr>
      <p:sp>
        <p:nvSpPr>
          <p:cNvPr id="169" name="Google Shape;169;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70" name="Google Shape;170;p4: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1"/>
        <p:cNvGrpSpPr/>
        <p:nvPr/>
      </p:nvGrpSpPr>
      <p:grpSpPr>
        <a:xfrm>
          <a:off x="0" y="0"/>
          <a:ext cx="0" cy="0"/>
          <a:chOff x="0" y="0"/>
          <a:chExt cx="0" cy="0"/>
        </a:xfrm>
      </p:grpSpPr>
      <p:sp>
        <p:nvSpPr>
          <p:cNvPr id="12" name="Google Shape;12;p6"/>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 name="Google Shape;13;p6"/>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4" name="Google Shape;14;p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5" name="Google Shape;15;p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6" name="Google Shape;16;p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7"/>
        <p:cNvGrpSpPr/>
        <p:nvPr/>
      </p:nvGrpSpPr>
      <p:grpSpPr>
        <a:xfrm>
          <a:off x="0" y="0"/>
          <a:ext cx="0" cy="0"/>
          <a:chOff x="0" y="0"/>
          <a:chExt cx="0" cy="0"/>
        </a:xfrm>
      </p:grpSpPr>
      <p:sp>
        <p:nvSpPr>
          <p:cNvPr id="18" name="Google Shape;18;p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 name="Google Shape;19;p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1"/>
        <p:cNvGrpSpPr/>
        <p:nvPr/>
      </p:nvGrpSpPr>
      <p:grpSpPr>
        <a:xfrm>
          <a:off x="0" y="0"/>
          <a:ext cx="0" cy="0"/>
          <a:chOff x="0" y="0"/>
          <a:chExt cx="0" cy="0"/>
        </a:xfrm>
      </p:grpSpPr>
      <p:sp>
        <p:nvSpPr>
          <p:cNvPr id="22" name="Google Shape;22;p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8"/>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 name="Google Shape;24;p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 name="Google Shape;25;p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 name="Google Shape;26;p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7"/>
        <p:cNvGrpSpPr/>
        <p:nvPr/>
      </p:nvGrpSpPr>
      <p:grpSpPr>
        <a:xfrm>
          <a:off x="0" y="0"/>
          <a:ext cx="0" cy="0"/>
          <a:chOff x="0" y="0"/>
          <a:chExt cx="0" cy="0"/>
        </a:xfrm>
      </p:grpSpPr>
      <p:sp>
        <p:nvSpPr>
          <p:cNvPr id="28" name="Google Shape;28;p9"/>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9"/>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0" name="Google Shape;30;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3"/>
        <p:cNvGrpSpPr/>
        <p:nvPr/>
      </p:nvGrpSpPr>
      <p:grpSpPr>
        <a:xfrm>
          <a:off x="0" y="0"/>
          <a:ext cx="0" cy="0"/>
          <a:chOff x="0" y="0"/>
          <a:chExt cx="0" cy="0"/>
        </a:xfrm>
      </p:grpSpPr>
      <p:sp>
        <p:nvSpPr>
          <p:cNvPr id="34" name="Google Shape;34;p1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10"/>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 name="Google Shape;36;p10"/>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 name="Google Shape;37;p1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1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0"/>
        <p:cNvGrpSpPr/>
        <p:nvPr/>
      </p:nvGrpSpPr>
      <p:grpSpPr>
        <a:xfrm>
          <a:off x="0" y="0"/>
          <a:ext cx="0" cy="0"/>
          <a:chOff x="0" y="0"/>
          <a:chExt cx="0" cy="0"/>
        </a:xfrm>
      </p:grpSpPr>
      <p:sp>
        <p:nvSpPr>
          <p:cNvPr id="41" name="Google Shape;41;p11"/>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11"/>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3" name="Google Shape;43;p11"/>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11"/>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11"/>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1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p1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9"/>
        <p:cNvGrpSpPr/>
        <p:nvPr/>
      </p:nvGrpSpPr>
      <p:grpSpPr>
        <a:xfrm>
          <a:off x="0" y="0"/>
          <a:ext cx="0" cy="0"/>
          <a:chOff x="0" y="0"/>
          <a:chExt cx="0" cy="0"/>
        </a:xfrm>
      </p:grpSpPr>
      <p:sp>
        <p:nvSpPr>
          <p:cNvPr id="50" name="Google Shape;50;p1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1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1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4"/>
        <p:cNvGrpSpPr/>
        <p:nvPr/>
      </p:nvGrpSpPr>
      <p:grpSpPr>
        <a:xfrm>
          <a:off x="0" y="0"/>
          <a:ext cx="0" cy="0"/>
          <a:chOff x="0" y="0"/>
          <a:chExt cx="0" cy="0"/>
        </a:xfrm>
      </p:grpSpPr>
      <p:sp>
        <p:nvSpPr>
          <p:cNvPr id="55" name="Google Shape;55;p13"/>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13"/>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7" name="Google Shape;57;p13"/>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1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 name="Google Shape;59;p1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1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1"/>
        <p:cNvGrpSpPr/>
        <p:nvPr/>
      </p:nvGrpSpPr>
      <p:grpSpPr>
        <a:xfrm>
          <a:off x="0" y="0"/>
          <a:ext cx="0" cy="0"/>
          <a:chOff x="0" y="0"/>
          <a:chExt cx="0" cy="0"/>
        </a:xfrm>
      </p:grpSpPr>
      <p:sp>
        <p:nvSpPr>
          <p:cNvPr id="62" name="Google Shape;62;p1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14"/>
          <p:cNvSpPr>
            <a:spLocks noGrp="1"/>
          </p:cNvSpPr>
          <p:nvPr>
            <p:ph type="pic" idx="2"/>
          </p:nvPr>
        </p:nvSpPr>
        <p:spPr>
          <a:xfrm>
            <a:off x="5183188" y="987425"/>
            <a:ext cx="6172200" cy="4873625"/>
          </a:xfrm>
          <a:prstGeom prst="rect">
            <a:avLst/>
          </a:prstGeom>
          <a:noFill/>
          <a:ln>
            <a:noFill/>
          </a:ln>
        </p:spPr>
      </p:sp>
      <p:sp>
        <p:nvSpPr>
          <p:cNvPr id="64" name="Google Shape;64;p14"/>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1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1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1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8"/>
        <p:cNvGrpSpPr/>
        <p:nvPr/>
      </p:nvGrpSpPr>
      <p:grpSpPr>
        <a:xfrm>
          <a:off x="0" y="0"/>
          <a:ext cx="0" cy="0"/>
          <a:chOff x="0" y="0"/>
          <a:chExt cx="0" cy="0"/>
        </a:xfrm>
      </p:grpSpPr>
      <p:sp>
        <p:nvSpPr>
          <p:cNvPr id="69" name="Google Shape;69;p1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15"/>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1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4"/>
        <p:cNvGrpSpPr/>
        <p:nvPr/>
      </p:nvGrpSpPr>
      <p:grpSpPr>
        <a:xfrm>
          <a:off x="0" y="0"/>
          <a:ext cx="0" cy="0"/>
          <a:chOff x="0" y="0"/>
          <a:chExt cx="0" cy="0"/>
        </a:xfrm>
      </p:grpSpPr>
      <p:sp>
        <p:nvSpPr>
          <p:cNvPr id="75" name="Google Shape;75;p16"/>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16"/>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1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1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1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5"/>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jpg"/><Relationship Id="rId13" Type="http://schemas.openxmlformats.org/officeDocument/2006/relationships/image" Target="../media/image11.png"/><Relationship Id="rId3" Type="http://schemas.openxmlformats.org/officeDocument/2006/relationships/image" Target="../media/image1.png"/><Relationship Id="rId7" Type="http://schemas.openxmlformats.org/officeDocument/2006/relationships/image" Target="../media/image5.jpg"/><Relationship Id="rId12" Type="http://schemas.openxmlformats.org/officeDocument/2006/relationships/image" Target="../media/image10.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jpg"/><Relationship Id="rId11" Type="http://schemas.openxmlformats.org/officeDocument/2006/relationships/image" Target="../media/image9.png"/><Relationship Id="rId5" Type="http://schemas.openxmlformats.org/officeDocument/2006/relationships/image" Target="../media/image3.jp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 Id="rId14" Type="http://schemas.openxmlformats.org/officeDocument/2006/relationships/image" Target="../media/image12.png"/></Relationships>
</file>

<file path=ppt/slides/_rels/slide2.xml.rels><?xml version="1.0" encoding="UTF-8" standalone="yes"?>
<Relationships xmlns="http://schemas.openxmlformats.org/package/2006/relationships"><Relationship Id="rId8" Type="http://schemas.openxmlformats.org/officeDocument/2006/relationships/image" Target="../media/image17.jpg"/><Relationship Id="rId13" Type="http://schemas.openxmlformats.org/officeDocument/2006/relationships/image" Target="../media/image19.jpg"/><Relationship Id="rId3" Type="http://schemas.openxmlformats.org/officeDocument/2006/relationships/image" Target="../media/image1.png"/><Relationship Id="rId7" Type="http://schemas.openxmlformats.org/officeDocument/2006/relationships/image" Target="../media/image16.jpg"/><Relationship Id="rId12" Type="http://schemas.openxmlformats.org/officeDocument/2006/relationships/image" Target="../media/image18.jp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15.jpg"/><Relationship Id="rId11" Type="http://schemas.openxmlformats.org/officeDocument/2006/relationships/image" Target="../media/image7.png"/><Relationship Id="rId5" Type="http://schemas.openxmlformats.org/officeDocument/2006/relationships/image" Target="../media/image14.png"/><Relationship Id="rId10" Type="http://schemas.openxmlformats.org/officeDocument/2006/relationships/image" Target="../media/image6.jpg"/><Relationship Id="rId4" Type="http://schemas.openxmlformats.org/officeDocument/2006/relationships/image" Target="../media/image13.jpg"/><Relationship Id="rId9" Type="http://schemas.openxmlformats.org/officeDocument/2006/relationships/image" Target="../media/image8.png"/><Relationship Id="rId14" Type="http://schemas.openxmlformats.org/officeDocument/2006/relationships/image" Target="../media/image20.png"/></Relationships>
</file>

<file path=ppt/slides/_rels/slide3.xml.rels><?xml version="1.0" encoding="UTF-8" standalone="yes"?>
<Relationships xmlns="http://schemas.openxmlformats.org/package/2006/relationships"><Relationship Id="rId8" Type="http://schemas.openxmlformats.org/officeDocument/2006/relationships/image" Target="../media/image8.png"/><Relationship Id="rId13" Type="http://schemas.openxmlformats.org/officeDocument/2006/relationships/image" Target="../media/image27.jpg"/><Relationship Id="rId3" Type="http://schemas.openxmlformats.org/officeDocument/2006/relationships/image" Target="../media/image1.png"/><Relationship Id="rId7" Type="http://schemas.openxmlformats.org/officeDocument/2006/relationships/image" Target="../media/image24.jpg"/><Relationship Id="rId12" Type="http://schemas.openxmlformats.org/officeDocument/2006/relationships/image" Target="../media/image26.jp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23.png"/><Relationship Id="rId11" Type="http://schemas.openxmlformats.org/officeDocument/2006/relationships/image" Target="../media/image25.jpg"/><Relationship Id="rId5" Type="http://schemas.openxmlformats.org/officeDocument/2006/relationships/image" Target="../media/image22.png"/><Relationship Id="rId10" Type="http://schemas.openxmlformats.org/officeDocument/2006/relationships/image" Target="../media/image7.png"/><Relationship Id="rId4" Type="http://schemas.openxmlformats.org/officeDocument/2006/relationships/image" Target="../media/image21.jpg"/><Relationship Id="rId9" Type="http://schemas.openxmlformats.org/officeDocument/2006/relationships/image" Target="../media/image6.jpg"/></Relationships>
</file>

<file path=ppt/slides/_rels/slide4.xml.rels><?xml version="1.0" encoding="UTF-8" standalone="yes"?>
<Relationships xmlns="http://schemas.openxmlformats.org/package/2006/relationships"><Relationship Id="rId8" Type="http://schemas.openxmlformats.org/officeDocument/2006/relationships/image" Target="../media/image6.jpg"/><Relationship Id="rId3" Type="http://schemas.openxmlformats.org/officeDocument/2006/relationships/image" Target="../media/image1.png"/><Relationship Id="rId7"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29.png"/><Relationship Id="rId5" Type="http://schemas.openxmlformats.org/officeDocument/2006/relationships/hyperlink" Target="http://www.stikins.co.uk/" TargetMode="External"/><Relationship Id="rId10" Type="http://schemas.openxmlformats.org/officeDocument/2006/relationships/image" Target="../media/image30.png"/><Relationship Id="rId4" Type="http://schemas.openxmlformats.org/officeDocument/2006/relationships/image" Target="../media/image28.png"/><Relationship Id="rId9"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pic>
        <p:nvPicPr>
          <p:cNvPr id="84" name="Google Shape;84;p1" descr="A picture containing text, clipart&#10;&#10;Description automatically generated"/>
          <p:cNvPicPr preferRelativeResize="0"/>
          <p:nvPr/>
        </p:nvPicPr>
        <p:blipFill rotWithShape="1">
          <a:blip r:embed="rId3">
            <a:alphaModFix/>
          </a:blip>
          <a:srcRect l="4585" t="12097" r="49325" b="8175"/>
          <a:stretch/>
        </p:blipFill>
        <p:spPr>
          <a:xfrm>
            <a:off x="113126" y="89402"/>
            <a:ext cx="2954952" cy="1088949"/>
          </a:xfrm>
          <a:prstGeom prst="rect">
            <a:avLst/>
          </a:prstGeom>
          <a:noFill/>
          <a:ln>
            <a:noFill/>
          </a:ln>
        </p:spPr>
      </p:pic>
      <p:grpSp>
        <p:nvGrpSpPr>
          <p:cNvPr id="85" name="Google Shape;85;p1"/>
          <p:cNvGrpSpPr/>
          <p:nvPr/>
        </p:nvGrpSpPr>
        <p:grpSpPr>
          <a:xfrm>
            <a:off x="296005" y="1231602"/>
            <a:ext cx="6711881" cy="3259118"/>
            <a:chOff x="2838450" y="2052637"/>
            <a:chExt cx="6153150" cy="2261422"/>
          </a:xfrm>
        </p:grpSpPr>
        <p:sp>
          <p:nvSpPr>
            <p:cNvPr id="86" name="Google Shape;86;p1"/>
            <p:cNvSpPr/>
            <p:nvPr/>
          </p:nvSpPr>
          <p:spPr>
            <a:xfrm>
              <a:off x="2838450" y="2052637"/>
              <a:ext cx="6153150" cy="2261422"/>
            </a:xfrm>
            <a:prstGeom prst="roundRect">
              <a:avLst>
                <a:gd name="adj" fmla="val 16667"/>
              </a:avLst>
            </a:prstGeom>
            <a:solidFill>
              <a:schemeClr val="accent4"/>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lt1"/>
                </a:solidFill>
                <a:latin typeface="Calibri"/>
                <a:ea typeface="Calibri"/>
                <a:cs typeface="Calibri"/>
                <a:sym typeface="Calibri"/>
              </a:endParaRPr>
            </a:p>
          </p:txBody>
        </p:sp>
        <p:sp>
          <p:nvSpPr>
            <p:cNvPr id="87" name="Google Shape;87;p1"/>
            <p:cNvSpPr txBox="1"/>
            <p:nvPr/>
          </p:nvSpPr>
          <p:spPr>
            <a:xfrm>
              <a:off x="3019425" y="2143340"/>
              <a:ext cx="5791200" cy="2098901"/>
            </a:xfrm>
            <a:prstGeom prst="rect">
              <a:avLst/>
            </a:prstGeom>
            <a:noFill/>
            <a:ln>
              <a:noFill/>
            </a:ln>
          </p:spPr>
          <p:txBody>
            <a:bodyPr spcFirstLastPara="1" wrap="square" lIns="91425" tIns="45700" rIns="91425" bIns="45700" anchor="t" anchorCtr="0">
              <a:noAutofit/>
            </a:bodyPr>
            <a:lstStyle/>
            <a:p>
              <a:pPr marL="0" marR="0" lvl="0" indent="0" algn="ctr" rtl="0">
                <a:lnSpc>
                  <a:spcPct val="107000"/>
                </a:lnSpc>
                <a:spcBef>
                  <a:spcPts val="0"/>
                </a:spcBef>
                <a:spcAft>
                  <a:spcPts val="0"/>
                </a:spcAft>
                <a:buNone/>
              </a:pPr>
              <a:endParaRPr sz="1100">
                <a:solidFill>
                  <a:schemeClr val="dk1"/>
                </a:solidFill>
                <a:latin typeface="Calibri"/>
                <a:ea typeface="Calibri"/>
                <a:cs typeface="Calibri"/>
                <a:sym typeface="Calibri"/>
              </a:endParaRPr>
            </a:p>
            <a:p>
              <a:pPr marL="0" marR="0" lvl="0" indent="0" algn="l" rtl="0">
                <a:lnSpc>
                  <a:spcPct val="107000"/>
                </a:lnSpc>
                <a:spcBef>
                  <a:spcPts val="800"/>
                </a:spcBef>
                <a:spcAft>
                  <a:spcPts val="0"/>
                </a:spcAft>
                <a:buNone/>
              </a:pPr>
              <a:r>
                <a:rPr lang="en-GB" sz="1600" b="1">
                  <a:solidFill>
                    <a:srgbClr val="FF0000"/>
                  </a:solidFill>
                  <a:latin typeface="Calibri"/>
                  <a:ea typeface="Calibri"/>
                  <a:cs typeface="Calibri"/>
                  <a:sym typeface="Calibri"/>
                </a:rPr>
                <a:t> </a:t>
              </a:r>
              <a:endParaRPr sz="1100">
                <a:solidFill>
                  <a:schemeClr val="dk1"/>
                </a:solidFill>
                <a:latin typeface="Calibri"/>
                <a:ea typeface="Calibri"/>
                <a:cs typeface="Calibri"/>
                <a:sym typeface="Calibri"/>
              </a:endParaRPr>
            </a:p>
          </p:txBody>
        </p:sp>
      </p:grpSp>
      <p:grpSp>
        <p:nvGrpSpPr>
          <p:cNvPr id="88" name="Google Shape;88;p1"/>
          <p:cNvGrpSpPr/>
          <p:nvPr/>
        </p:nvGrpSpPr>
        <p:grpSpPr>
          <a:xfrm>
            <a:off x="7200643" y="195705"/>
            <a:ext cx="4613555" cy="6420765"/>
            <a:chOff x="879862" y="47660"/>
            <a:chExt cx="4613555" cy="6420765"/>
          </a:xfrm>
        </p:grpSpPr>
        <p:sp>
          <p:nvSpPr>
            <p:cNvPr id="89" name="Google Shape;89;p1"/>
            <p:cNvSpPr/>
            <p:nvPr/>
          </p:nvSpPr>
          <p:spPr>
            <a:xfrm rot="10800000">
              <a:off x="1212653" y="47660"/>
              <a:ext cx="4200847" cy="712983"/>
            </a:xfrm>
            <a:prstGeom prst="homePlate">
              <a:avLst>
                <a:gd name="adj" fmla="val 50000"/>
              </a:avLst>
            </a:prstGeom>
            <a:solidFill>
              <a:srgbClr val="599BD5"/>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 name="Google Shape;90;p1"/>
            <p:cNvSpPr txBox="1"/>
            <p:nvPr/>
          </p:nvSpPr>
          <p:spPr>
            <a:xfrm>
              <a:off x="1390899" y="47660"/>
              <a:ext cx="4022601" cy="712983"/>
            </a:xfrm>
            <a:prstGeom prst="rect">
              <a:avLst/>
            </a:prstGeom>
            <a:noFill/>
            <a:ln>
              <a:noFill/>
            </a:ln>
          </p:spPr>
          <p:txBody>
            <a:bodyPr spcFirstLastPara="1" wrap="square" lIns="314400" tIns="68575" rIns="128000" bIns="68575" anchor="ctr" anchorCtr="0">
              <a:noAutofit/>
            </a:bodyPr>
            <a:lstStyle/>
            <a:p>
              <a:pPr marL="0" marR="0" lvl="0" indent="0" algn="ctr" rtl="0">
                <a:lnSpc>
                  <a:spcPct val="90000"/>
                </a:lnSpc>
                <a:spcBef>
                  <a:spcPts val="0"/>
                </a:spcBef>
                <a:spcAft>
                  <a:spcPts val="0"/>
                </a:spcAft>
                <a:buClr>
                  <a:schemeClr val="lt1"/>
                </a:buClr>
                <a:buSzPts val="1800"/>
                <a:buFont typeface="Calibri"/>
                <a:buNone/>
              </a:pPr>
              <a:r>
                <a:rPr lang="en-GB" sz="1800" b="1">
                  <a:solidFill>
                    <a:schemeClr val="lt1"/>
                  </a:solidFill>
                  <a:latin typeface="Calibri"/>
                  <a:ea typeface="Calibri"/>
                  <a:cs typeface="Calibri"/>
                  <a:sym typeface="Calibri"/>
                </a:rPr>
                <a:t>Chair</a:t>
              </a:r>
              <a:endParaRPr sz="1800">
                <a:solidFill>
                  <a:schemeClr val="lt1"/>
                </a:solidFill>
                <a:latin typeface="Calibri"/>
                <a:ea typeface="Calibri"/>
                <a:cs typeface="Calibri"/>
                <a:sym typeface="Calibri"/>
              </a:endParaRPr>
            </a:p>
            <a:p>
              <a:pPr marL="0" marR="0" lvl="0" indent="0" algn="ctr" rtl="0">
                <a:lnSpc>
                  <a:spcPct val="90000"/>
                </a:lnSpc>
                <a:spcBef>
                  <a:spcPts val="630"/>
                </a:spcBef>
                <a:spcAft>
                  <a:spcPts val="0"/>
                </a:spcAft>
                <a:buClr>
                  <a:schemeClr val="lt1"/>
                </a:buClr>
                <a:buSzPts val="1400"/>
                <a:buFont typeface="Calibri"/>
                <a:buNone/>
              </a:pPr>
              <a:r>
                <a:rPr lang="en-GB" sz="1400">
                  <a:solidFill>
                    <a:schemeClr val="lt1"/>
                  </a:solidFill>
                  <a:latin typeface="Calibri"/>
                  <a:ea typeface="Calibri"/>
                  <a:cs typeface="Calibri"/>
                  <a:sym typeface="Calibri"/>
                </a:rPr>
                <a:t>Katy Robinson </a:t>
              </a:r>
              <a:endParaRPr/>
            </a:p>
          </p:txBody>
        </p:sp>
        <p:sp>
          <p:nvSpPr>
            <p:cNvPr id="91" name="Google Shape;91;p1"/>
            <p:cNvSpPr/>
            <p:nvPr/>
          </p:nvSpPr>
          <p:spPr>
            <a:xfrm rot="10800000">
              <a:off x="1002534" y="300334"/>
              <a:ext cx="222293" cy="116487"/>
            </a:xfrm>
            <a:prstGeom prst="ellipse">
              <a:avLst/>
            </a:prstGeom>
            <a:solidFill>
              <a:srgbClr val="C3D4EB"/>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 name="Google Shape;92;p1"/>
            <p:cNvSpPr/>
            <p:nvPr/>
          </p:nvSpPr>
          <p:spPr>
            <a:xfrm rot="10800000">
              <a:off x="1276892" y="910146"/>
              <a:ext cx="4200847" cy="712983"/>
            </a:xfrm>
            <a:prstGeom prst="homePlate">
              <a:avLst>
                <a:gd name="adj" fmla="val 50000"/>
              </a:avLst>
            </a:prstGeom>
            <a:solidFill>
              <a:srgbClr val="55BACE"/>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 name="Google Shape;93;p1"/>
            <p:cNvSpPr txBox="1"/>
            <p:nvPr/>
          </p:nvSpPr>
          <p:spPr>
            <a:xfrm>
              <a:off x="1455138" y="910146"/>
              <a:ext cx="4022601" cy="712983"/>
            </a:xfrm>
            <a:prstGeom prst="rect">
              <a:avLst/>
            </a:prstGeom>
            <a:noFill/>
            <a:ln>
              <a:noFill/>
            </a:ln>
          </p:spPr>
          <p:txBody>
            <a:bodyPr spcFirstLastPara="1" wrap="square" lIns="314400" tIns="137150" rIns="256025" bIns="137150" anchor="ctr" anchorCtr="0">
              <a:noAutofit/>
            </a:bodyPr>
            <a:lstStyle/>
            <a:p>
              <a:pPr marL="0" marR="0" lvl="0" indent="0" algn="ctr" rtl="0">
                <a:lnSpc>
                  <a:spcPct val="90000"/>
                </a:lnSpc>
                <a:spcBef>
                  <a:spcPts val="0"/>
                </a:spcBef>
                <a:spcAft>
                  <a:spcPts val="0"/>
                </a:spcAft>
                <a:buClr>
                  <a:schemeClr val="lt1"/>
                </a:buClr>
                <a:buSzPts val="1800"/>
                <a:buFont typeface="Calibri"/>
                <a:buNone/>
              </a:pPr>
              <a:r>
                <a:rPr lang="en-GB" sz="1800" b="1">
                  <a:solidFill>
                    <a:schemeClr val="lt1"/>
                  </a:solidFill>
                  <a:latin typeface="Calibri"/>
                  <a:ea typeface="Calibri"/>
                  <a:cs typeface="Calibri"/>
                  <a:sym typeface="Calibri"/>
                </a:rPr>
                <a:t>Secretary</a:t>
              </a:r>
              <a:endParaRPr/>
            </a:p>
            <a:p>
              <a:pPr marL="0" marR="0" lvl="0" indent="0" algn="ctr" rtl="0">
                <a:lnSpc>
                  <a:spcPct val="90000"/>
                </a:lnSpc>
                <a:spcBef>
                  <a:spcPts val="630"/>
                </a:spcBef>
                <a:spcAft>
                  <a:spcPts val="0"/>
                </a:spcAft>
                <a:buClr>
                  <a:schemeClr val="dk1"/>
                </a:buClr>
                <a:buSzPts val="1400"/>
                <a:buFont typeface="Calibri"/>
                <a:buNone/>
              </a:pPr>
              <a:r>
                <a:rPr lang="en-GB">
                  <a:solidFill>
                    <a:schemeClr val="lt1"/>
                  </a:solidFill>
                  <a:latin typeface="Calibri"/>
                  <a:ea typeface="Calibri"/>
                  <a:cs typeface="Calibri"/>
                  <a:sym typeface="Calibri"/>
                </a:rPr>
                <a:t>Ness Barnet </a:t>
              </a:r>
              <a:endParaRPr sz="1400" b="0">
                <a:solidFill>
                  <a:schemeClr val="lt1"/>
                </a:solidFill>
                <a:latin typeface="Calibri"/>
                <a:ea typeface="Calibri"/>
                <a:cs typeface="Calibri"/>
                <a:sym typeface="Calibri"/>
              </a:endParaRPr>
            </a:p>
          </p:txBody>
        </p:sp>
        <p:sp>
          <p:nvSpPr>
            <p:cNvPr id="94" name="Google Shape;94;p1"/>
            <p:cNvSpPr/>
            <p:nvPr/>
          </p:nvSpPr>
          <p:spPr>
            <a:xfrm>
              <a:off x="879862" y="927900"/>
              <a:ext cx="712983" cy="712983"/>
            </a:xfrm>
            <a:prstGeom prst="ellipse">
              <a:avLst/>
            </a:prstGeom>
            <a:solidFill>
              <a:srgbClr val="C1DDE8"/>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 name="Google Shape;95;p1"/>
            <p:cNvSpPr/>
            <p:nvPr/>
          </p:nvSpPr>
          <p:spPr>
            <a:xfrm rot="10800000">
              <a:off x="1236353" y="1853714"/>
              <a:ext cx="4200847" cy="712983"/>
            </a:xfrm>
            <a:prstGeom prst="homePlate">
              <a:avLst>
                <a:gd name="adj" fmla="val 50000"/>
              </a:avLst>
            </a:prstGeom>
            <a:solidFill>
              <a:srgbClr val="50C9B6"/>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 name="Google Shape;96;p1"/>
            <p:cNvSpPr txBox="1"/>
            <p:nvPr/>
          </p:nvSpPr>
          <p:spPr>
            <a:xfrm>
              <a:off x="1414599" y="1853714"/>
              <a:ext cx="4022601" cy="712983"/>
            </a:xfrm>
            <a:prstGeom prst="rect">
              <a:avLst/>
            </a:prstGeom>
            <a:noFill/>
            <a:ln>
              <a:noFill/>
            </a:ln>
          </p:spPr>
          <p:txBody>
            <a:bodyPr spcFirstLastPara="1" wrap="square" lIns="314400" tIns="68575" rIns="128000" bIns="68575" anchor="ctr" anchorCtr="0">
              <a:noAutofit/>
            </a:bodyPr>
            <a:lstStyle/>
            <a:p>
              <a:pPr marL="0" marR="0" lvl="0" indent="0" algn="ctr" rtl="0">
                <a:lnSpc>
                  <a:spcPct val="90000"/>
                </a:lnSpc>
                <a:spcBef>
                  <a:spcPts val="0"/>
                </a:spcBef>
                <a:spcAft>
                  <a:spcPts val="0"/>
                </a:spcAft>
                <a:buClr>
                  <a:schemeClr val="lt1"/>
                </a:buClr>
                <a:buSzPts val="1800"/>
                <a:buFont typeface="Calibri"/>
                <a:buNone/>
              </a:pPr>
              <a:r>
                <a:rPr lang="en-GB" sz="1800" b="1">
                  <a:solidFill>
                    <a:schemeClr val="lt1"/>
                  </a:solidFill>
                  <a:latin typeface="Calibri"/>
                  <a:ea typeface="Calibri"/>
                  <a:cs typeface="Calibri"/>
                  <a:sym typeface="Calibri"/>
                </a:rPr>
                <a:t>Treasurer</a:t>
              </a:r>
              <a:endParaRPr/>
            </a:p>
            <a:p>
              <a:pPr marL="0" marR="0" lvl="0" indent="0" algn="ctr" rtl="0">
                <a:lnSpc>
                  <a:spcPct val="90000"/>
                </a:lnSpc>
                <a:spcBef>
                  <a:spcPts val="630"/>
                </a:spcBef>
                <a:spcAft>
                  <a:spcPts val="0"/>
                </a:spcAft>
                <a:buClr>
                  <a:schemeClr val="lt1"/>
                </a:buClr>
                <a:buSzPts val="1400"/>
                <a:buFont typeface="Calibri"/>
                <a:buNone/>
              </a:pPr>
              <a:r>
                <a:rPr lang="en-GB" sz="1400">
                  <a:solidFill>
                    <a:schemeClr val="lt1"/>
                  </a:solidFill>
                  <a:latin typeface="Calibri"/>
                  <a:ea typeface="Calibri"/>
                  <a:cs typeface="Calibri"/>
                  <a:sym typeface="Calibri"/>
                </a:rPr>
                <a:t>Gavin Cox</a:t>
              </a:r>
              <a:endParaRPr/>
            </a:p>
          </p:txBody>
        </p:sp>
        <p:sp>
          <p:nvSpPr>
            <p:cNvPr id="97" name="Google Shape;97;p1"/>
            <p:cNvSpPr/>
            <p:nvPr/>
          </p:nvSpPr>
          <p:spPr>
            <a:xfrm>
              <a:off x="879862" y="1853714"/>
              <a:ext cx="712983" cy="712983"/>
            </a:xfrm>
            <a:prstGeom prst="ellipse">
              <a:avLst/>
            </a:prstGeom>
            <a:solidFill>
              <a:srgbClr val="C1E5E3"/>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 name="Google Shape;98;p1"/>
            <p:cNvSpPr/>
            <p:nvPr/>
          </p:nvSpPr>
          <p:spPr>
            <a:xfrm rot="10800000">
              <a:off x="1292570" y="2878764"/>
              <a:ext cx="4200847" cy="712983"/>
            </a:xfrm>
            <a:prstGeom prst="homePlate">
              <a:avLst>
                <a:gd name="adj" fmla="val 50000"/>
              </a:avLst>
            </a:prstGeom>
            <a:solidFill>
              <a:srgbClr val="4CC38C"/>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 name="Google Shape;99;p1"/>
            <p:cNvSpPr txBox="1"/>
            <p:nvPr/>
          </p:nvSpPr>
          <p:spPr>
            <a:xfrm>
              <a:off x="1470816" y="2878764"/>
              <a:ext cx="4022601" cy="712983"/>
            </a:xfrm>
            <a:prstGeom prst="rect">
              <a:avLst/>
            </a:prstGeom>
            <a:noFill/>
            <a:ln>
              <a:noFill/>
            </a:ln>
          </p:spPr>
          <p:txBody>
            <a:bodyPr spcFirstLastPara="1" wrap="square" lIns="314400" tIns="68575" rIns="128000" bIns="68575" anchor="ctr" anchorCtr="0">
              <a:noAutofit/>
            </a:bodyPr>
            <a:lstStyle/>
            <a:p>
              <a:pPr marL="0" marR="0" lvl="0" indent="0" algn="ctr" rtl="0">
                <a:lnSpc>
                  <a:spcPct val="90000"/>
                </a:lnSpc>
                <a:spcBef>
                  <a:spcPts val="0"/>
                </a:spcBef>
                <a:spcAft>
                  <a:spcPts val="0"/>
                </a:spcAft>
                <a:buClr>
                  <a:schemeClr val="lt1"/>
                </a:buClr>
                <a:buSzPts val="1800"/>
                <a:buFont typeface="Calibri"/>
                <a:buNone/>
              </a:pPr>
              <a:r>
                <a:rPr lang="en-GB" sz="1800" b="1">
                  <a:solidFill>
                    <a:schemeClr val="lt1"/>
                  </a:solidFill>
                  <a:latin typeface="Calibri"/>
                  <a:ea typeface="Calibri"/>
                  <a:cs typeface="Calibri"/>
                  <a:sym typeface="Calibri"/>
                </a:rPr>
                <a:t>Networker &amp; Publicity Officer</a:t>
              </a:r>
              <a:endParaRPr/>
            </a:p>
          </p:txBody>
        </p:sp>
        <p:sp>
          <p:nvSpPr>
            <p:cNvPr id="100" name="Google Shape;100;p1"/>
            <p:cNvSpPr/>
            <p:nvPr/>
          </p:nvSpPr>
          <p:spPr>
            <a:xfrm rot="10800000">
              <a:off x="1236353" y="3903814"/>
              <a:ext cx="4200847" cy="712983"/>
            </a:xfrm>
            <a:prstGeom prst="homePlate">
              <a:avLst>
                <a:gd name="adj" fmla="val 50000"/>
              </a:avLst>
            </a:prstGeom>
            <a:solidFill>
              <a:srgbClr val="48BD62"/>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 name="Google Shape;101;p1"/>
            <p:cNvSpPr txBox="1"/>
            <p:nvPr/>
          </p:nvSpPr>
          <p:spPr>
            <a:xfrm>
              <a:off x="1414599" y="3903814"/>
              <a:ext cx="4022601" cy="712983"/>
            </a:xfrm>
            <a:prstGeom prst="rect">
              <a:avLst/>
            </a:prstGeom>
            <a:noFill/>
            <a:ln>
              <a:noFill/>
            </a:ln>
          </p:spPr>
          <p:txBody>
            <a:bodyPr spcFirstLastPara="1" wrap="square" lIns="314400" tIns="68575" rIns="128000" bIns="68575" anchor="ctr" anchorCtr="0">
              <a:noAutofit/>
            </a:bodyPr>
            <a:lstStyle/>
            <a:p>
              <a:pPr marL="0" marR="0" lvl="0" indent="0" algn="ctr" rtl="0">
                <a:lnSpc>
                  <a:spcPct val="90000"/>
                </a:lnSpc>
                <a:spcBef>
                  <a:spcPts val="0"/>
                </a:spcBef>
                <a:spcAft>
                  <a:spcPts val="0"/>
                </a:spcAft>
                <a:buClr>
                  <a:schemeClr val="lt1"/>
                </a:buClr>
                <a:buSzPts val="1800"/>
                <a:buFont typeface="Calibri"/>
                <a:buNone/>
              </a:pPr>
              <a:r>
                <a:rPr lang="en-GB" sz="1800" b="1">
                  <a:solidFill>
                    <a:schemeClr val="lt1"/>
                  </a:solidFill>
                  <a:latin typeface="Calibri"/>
                  <a:ea typeface="Calibri"/>
                  <a:cs typeface="Calibri"/>
                  <a:sym typeface="Calibri"/>
                </a:rPr>
                <a:t>School Liaison </a:t>
              </a:r>
              <a:endParaRPr/>
            </a:p>
            <a:p>
              <a:pPr marL="0" marR="0" lvl="0" indent="0" algn="ctr" rtl="0">
                <a:lnSpc>
                  <a:spcPct val="90000"/>
                </a:lnSpc>
                <a:spcBef>
                  <a:spcPts val="630"/>
                </a:spcBef>
                <a:spcAft>
                  <a:spcPts val="0"/>
                </a:spcAft>
                <a:buClr>
                  <a:schemeClr val="lt1"/>
                </a:buClr>
                <a:buSzPts val="1400"/>
                <a:buFont typeface="Calibri"/>
                <a:buNone/>
              </a:pPr>
              <a:r>
                <a:rPr lang="en-GB" sz="1400" b="0">
                  <a:solidFill>
                    <a:schemeClr val="lt1"/>
                  </a:solidFill>
                  <a:latin typeface="Calibri"/>
                  <a:ea typeface="Calibri"/>
                  <a:cs typeface="Calibri"/>
                  <a:sym typeface="Calibri"/>
                </a:rPr>
                <a:t>Sonia Hunter</a:t>
              </a:r>
              <a:endParaRPr/>
            </a:p>
          </p:txBody>
        </p:sp>
        <p:sp>
          <p:nvSpPr>
            <p:cNvPr id="102" name="Google Shape;102;p1"/>
            <p:cNvSpPr/>
            <p:nvPr/>
          </p:nvSpPr>
          <p:spPr>
            <a:xfrm>
              <a:off x="879862" y="3903814"/>
              <a:ext cx="712983" cy="712983"/>
            </a:xfrm>
            <a:prstGeom prst="ellipse">
              <a:avLst/>
            </a:prstGeom>
            <a:blipFill rotWithShape="1">
              <a:blip r:embed="rId4">
                <a:alphaModFix/>
              </a:blip>
              <a:stretch>
                <a:fillRect/>
              </a:stretch>
            </a:blip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 name="Google Shape;103;p1"/>
            <p:cNvSpPr/>
            <p:nvPr/>
          </p:nvSpPr>
          <p:spPr>
            <a:xfrm rot="10800000">
              <a:off x="1220348" y="4829628"/>
              <a:ext cx="4200847" cy="712983"/>
            </a:xfrm>
            <a:prstGeom prst="homePlate">
              <a:avLst>
                <a:gd name="adj" fmla="val 50000"/>
              </a:avLst>
            </a:prstGeom>
            <a:solidFill>
              <a:srgbClr val="4FB546"/>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 name="Google Shape;104;p1"/>
            <p:cNvSpPr txBox="1"/>
            <p:nvPr/>
          </p:nvSpPr>
          <p:spPr>
            <a:xfrm>
              <a:off x="1398594" y="4829628"/>
              <a:ext cx="4022601" cy="712983"/>
            </a:xfrm>
            <a:prstGeom prst="rect">
              <a:avLst/>
            </a:prstGeom>
            <a:noFill/>
            <a:ln>
              <a:noFill/>
            </a:ln>
          </p:spPr>
          <p:txBody>
            <a:bodyPr spcFirstLastPara="1" wrap="square" lIns="314400" tIns="68575" rIns="128000" bIns="68575" anchor="ctr" anchorCtr="0">
              <a:noAutofit/>
            </a:bodyPr>
            <a:lstStyle/>
            <a:p>
              <a:pPr marL="0" marR="0" lvl="0" indent="0" algn="ctr" rtl="0">
                <a:lnSpc>
                  <a:spcPct val="90000"/>
                </a:lnSpc>
                <a:spcBef>
                  <a:spcPts val="0"/>
                </a:spcBef>
                <a:spcAft>
                  <a:spcPts val="0"/>
                </a:spcAft>
                <a:buClr>
                  <a:schemeClr val="lt1"/>
                </a:buClr>
                <a:buSzPts val="1800"/>
                <a:buFont typeface="Calibri"/>
                <a:buNone/>
              </a:pPr>
              <a:r>
                <a:rPr lang="en-GB" sz="1800" b="1">
                  <a:solidFill>
                    <a:schemeClr val="lt1"/>
                  </a:solidFill>
                  <a:latin typeface="Calibri"/>
                  <a:ea typeface="Calibri"/>
                  <a:cs typeface="Calibri"/>
                  <a:sym typeface="Calibri"/>
                </a:rPr>
                <a:t>Sponsorship &amp; Raffle Coordinator</a:t>
              </a:r>
              <a:endParaRPr/>
            </a:p>
            <a:p>
              <a:pPr marL="0" marR="0" lvl="0" indent="0" algn="ctr" rtl="0">
                <a:lnSpc>
                  <a:spcPct val="90000"/>
                </a:lnSpc>
                <a:spcBef>
                  <a:spcPts val="630"/>
                </a:spcBef>
                <a:spcAft>
                  <a:spcPts val="0"/>
                </a:spcAft>
                <a:buClr>
                  <a:schemeClr val="lt1"/>
                </a:buClr>
                <a:buSzPts val="1400"/>
                <a:buFont typeface="Calibri"/>
                <a:buNone/>
              </a:pPr>
              <a:endParaRPr/>
            </a:p>
          </p:txBody>
        </p:sp>
        <p:sp>
          <p:nvSpPr>
            <p:cNvPr id="105" name="Google Shape;105;p1"/>
            <p:cNvSpPr/>
            <p:nvPr/>
          </p:nvSpPr>
          <p:spPr>
            <a:xfrm>
              <a:off x="879862" y="4829628"/>
              <a:ext cx="712983" cy="712983"/>
            </a:xfrm>
            <a:prstGeom prst="ellipse">
              <a:avLst/>
            </a:prstGeom>
            <a:solidFill>
              <a:srgbClr val="BFDDBF"/>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 name="Google Shape;106;p1"/>
            <p:cNvSpPr/>
            <p:nvPr/>
          </p:nvSpPr>
          <p:spPr>
            <a:xfrm rot="10800000">
              <a:off x="1236353" y="5755442"/>
              <a:ext cx="4200847" cy="712983"/>
            </a:xfrm>
            <a:prstGeom prst="homePlate">
              <a:avLst>
                <a:gd name="adj" fmla="val 50000"/>
              </a:avLst>
            </a:prstGeom>
            <a:solidFill>
              <a:srgbClr val="6FAB46"/>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 name="Google Shape;107;p1"/>
            <p:cNvSpPr txBox="1"/>
            <p:nvPr/>
          </p:nvSpPr>
          <p:spPr>
            <a:xfrm>
              <a:off x="1414599" y="5755442"/>
              <a:ext cx="4022601" cy="712983"/>
            </a:xfrm>
            <a:prstGeom prst="rect">
              <a:avLst/>
            </a:prstGeom>
            <a:noFill/>
            <a:ln>
              <a:noFill/>
            </a:ln>
          </p:spPr>
          <p:txBody>
            <a:bodyPr spcFirstLastPara="1" wrap="square" lIns="314400" tIns="68575" rIns="128000" bIns="68575" anchor="ctr" anchorCtr="0">
              <a:noAutofit/>
            </a:bodyPr>
            <a:lstStyle/>
            <a:p>
              <a:pPr marL="0" marR="0" lvl="0" indent="0" algn="ctr" rtl="0">
                <a:lnSpc>
                  <a:spcPct val="90000"/>
                </a:lnSpc>
                <a:spcBef>
                  <a:spcPts val="0"/>
                </a:spcBef>
                <a:spcAft>
                  <a:spcPts val="0"/>
                </a:spcAft>
                <a:buClr>
                  <a:schemeClr val="lt1"/>
                </a:buClr>
                <a:buSzPts val="1800"/>
                <a:buFont typeface="Calibri"/>
                <a:buNone/>
              </a:pPr>
              <a:r>
                <a:rPr lang="en-GB" sz="1800" b="1">
                  <a:solidFill>
                    <a:schemeClr val="lt1"/>
                  </a:solidFill>
                  <a:latin typeface="Calibri"/>
                  <a:ea typeface="Calibri"/>
                  <a:cs typeface="Calibri"/>
                  <a:sym typeface="Calibri"/>
                </a:rPr>
                <a:t>General Committee Members</a:t>
              </a:r>
              <a:endParaRPr/>
            </a:p>
            <a:p>
              <a:pPr marL="0" marR="0" lvl="0" indent="0" algn="ctr" rtl="0">
                <a:lnSpc>
                  <a:spcPct val="90000"/>
                </a:lnSpc>
                <a:spcBef>
                  <a:spcPts val="630"/>
                </a:spcBef>
                <a:spcAft>
                  <a:spcPts val="0"/>
                </a:spcAft>
                <a:buClr>
                  <a:schemeClr val="lt1"/>
                </a:buClr>
                <a:buSzPts val="1400"/>
                <a:buFont typeface="Calibri"/>
                <a:buNone/>
              </a:pPr>
              <a:r>
                <a:rPr lang="en-GB" sz="1400" b="0">
                  <a:solidFill>
                    <a:schemeClr val="lt1"/>
                  </a:solidFill>
                  <a:latin typeface="Calibri"/>
                  <a:ea typeface="Calibri"/>
                  <a:cs typeface="Calibri"/>
                  <a:sym typeface="Calibri"/>
                </a:rPr>
                <a:t>Kate Marchant, Sherry Martin, Vicky Mayer</a:t>
              </a:r>
              <a:endParaRPr/>
            </a:p>
          </p:txBody>
        </p:sp>
        <p:sp>
          <p:nvSpPr>
            <p:cNvPr id="108" name="Google Shape;108;p1"/>
            <p:cNvSpPr/>
            <p:nvPr/>
          </p:nvSpPr>
          <p:spPr>
            <a:xfrm>
              <a:off x="879862" y="5755442"/>
              <a:ext cx="712983" cy="712983"/>
            </a:xfrm>
            <a:prstGeom prst="ellipse">
              <a:avLst/>
            </a:prstGeom>
            <a:solidFill>
              <a:srgbClr val="C7D9BF"/>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pic>
        <p:nvPicPr>
          <p:cNvPr id="109" name="Google Shape;109;p1" descr="A person smiling for the camera&#10;&#10;Description automatically generated with low confidence"/>
          <p:cNvPicPr preferRelativeResize="0"/>
          <p:nvPr/>
        </p:nvPicPr>
        <p:blipFill rotWithShape="1">
          <a:blip r:embed="rId5">
            <a:alphaModFix/>
          </a:blip>
          <a:srcRect l="12152" r="14543" b="35448"/>
          <a:stretch/>
        </p:blipFill>
        <p:spPr>
          <a:xfrm>
            <a:off x="7143673" y="5846524"/>
            <a:ext cx="813069" cy="873225"/>
          </a:xfrm>
          <a:prstGeom prst="ellipse">
            <a:avLst/>
          </a:prstGeom>
          <a:noFill/>
          <a:ln>
            <a:noFill/>
          </a:ln>
          <a:effectLst>
            <a:outerShdw blurRad="381000" dist="292100" dir="5400000" sx="-80000" sy="-18000" rotWithShape="0">
              <a:srgbClr val="000000">
                <a:alpha val="21961"/>
              </a:srgbClr>
            </a:outerShdw>
          </a:effectLst>
        </p:spPr>
      </p:pic>
      <p:pic>
        <p:nvPicPr>
          <p:cNvPr id="110" name="Google Shape;110;p1" descr="A person smiling for the camera&#10;&#10;Description automatically generated with medium confidence"/>
          <p:cNvPicPr preferRelativeResize="0"/>
          <p:nvPr/>
        </p:nvPicPr>
        <p:blipFill rotWithShape="1">
          <a:blip r:embed="rId6">
            <a:alphaModFix/>
          </a:blip>
          <a:srcRect t="7861"/>
          <a:stretch/>
        </p:blipFill>
        <p:spPr>
          <a:xfrm>
            <a:off x="7057360" y="60786"/>
            <a:ext cx="836397" cy="978389"/>
          </a:xfrm>
          <a:prstGeom prst="ellipse">
            <a:avLst/>
          </a:prstGeom>
          <a:noFill/>
          <a:ln>
            <a:noFill/>
          </a:ln>
          <a:effectLst>
            <a:outerShdw blurRad="381000" dist="292100" dir="5400000" sx="-80000" sy="-18000" rotWithShape="0">
              <a:srgbClr val="000000">
                <a:alpha val="21961"/>
              </a:srgbClr>
            </a:outerShdw>
          </a:effectLst>
        </p:spPr>
      </p:pic>
      <p:pic>
        <p:nvPicPr>
          <p:cNvPr id="111" name="Google Shape;111;p1"/>
          <p:cNvPicPr preferRelativeResize="0"/>
          <p:nvPr/>
        </p:nvPicPr>
        <p:blipFill rotWithShape="1">
          <a:blip r:embed="rId7">
            <a:alphaModFix/>
          </a:blip>
          <a:srcRect t="17330" b="17330"/>
          <a:stretch/>
        </p:blipFill>
        <p:spPr>
          <a:xfrm>
            <a:off x="7150768" y="3983562"/>
            <a:ext cx="812732" cy="944543"/>
          </a:xfrm>
          <a:prstGeom prst="ellipse">
            <a:avLst/>
          </a:prstGeom>
          <a:noFill/>
          <a:ln>
            <a:noFill/>
          </a:ln>
          <a:effectLst>
            <a:outerShdw blurRad="381000" dist="292100" dir="5400000" sx="-80000" sy="-18000" rotWithShape="0">
              <a:srgbClr val="000000">
                <a:alpha val="21961"/>
              </a:srgbClr>
            </a:outerShdw>
          </a:effectLst>
        </p:spPr>
      </p:pic>
      <p:sp>
        <p:nvSpPr>
          <p:cNvPr id="112" name="Google Shape;112;p1"/>
          <p:cNvSpPr txBox="1"/>
          <p:nvPr/>
        </p:nvSpPr>
        <p:spPr>
          <a:xfrm>
            <a:off x="415956" y="1615126"/>
            <a:ext cx="6471978" cy="2597378"/>
          </a:xfrm>
          <a:prstGeom prst="rect">
            <a:avLst/>
          </a:prstGeom>
          <a:noFill/>
          <a:ln>
            <a:noFill/>
          </a:ln>
        </p:spPr>
        <p:txBody>
          <a:bodyPr spcFirstLastPara="1" wrap="square" lIns="91425" tIns="45700" rIns="91425" bIns="45700" anchor="t" anchorCtr="0">
            <a:spAutoFit/>
          </a:bodyPr>
          <a:lstStyle/>
          <a:p>
            <a:pPr marL="0" marR="0" lvl="0" indent="0" algn="ctr" rtl="0">
              <a:lnSpc>
                <a:spcPct val="115000"/>
              </a:lnSpc>
              <a:spcBef>
                <a:spcPts val="0"/>
              </a:spcBef>
              <a:spcAft>
                <a:spcPts val="0"/>
              </a:spcAft>
              <a:buNone/>
            </a:pPr>
            <a:r>
              <a:rPr lang="en-GB" sz="1400" b="1" u="sng">
                <a:solidFill>
                  <a:srgbClr val="000000"/>
                </a:solidFill>
                <a:latin typeface="Arial"/>
                <a:ea typeface="Arial"/>
                <a:cs typeface="Arial"/>
                <a:sym typeface="Arial"/>
              </a:rPr>
              <a:t>Who are Friends Of West Park School PTA?</a:t>
            </a:r>
            <a:endParaRPr sz="1400">
              <a:solidFill>
                <a:schemeClr val="dk1"/>
              </a:solidFill>
              <a:latin typeface="Arial"/>
              <a:ea typeface="Arial"/>
              <a:cs typeface="Arial"/>
              <a:sym typeface="Arial"/>
            </a:endParaRPr>
          </a:p>
          <a:p>
            <a:pPr marL="0" marR="0" lvl="0" indent="0" algn="ctr" rtl="0">
              <a:lnSpc>
                <a:spcPct val="107000"/>
              </a:lnSpc>
              <a:spcBef>
                <a:spcPts val="800"/>
              </a:spcBef>
              <a:spcAft>
                <a:spcPts val="0"/>
              </a:spcAft>
              <a:buClr>
                <a:schemeClr val="dk1"/>
              </a:buClr>
              <a:buSzPts val="1400"/>
              <a:buFont typeface="Arial"/>
              <a:buNone/>
            </a:pPr>
            <a:r>
              <a:rPr lang="en-GB" sz="1400" b="1">
                <a:solidFill>
                  <a:schemeClr val="dk1"/>
                </a:solidFill>
                <a:latin typeface="Arial"/>
                <a:ea typeface="Arial"/>
                <a:cs typeface="Arial"/>
                <a:sym typeface="Arial"/>
              </a:rPr>
              <a:t>Our PTA is made up of parents from all year groups, who come together to find ways to raise money which is used directly to buy resources for the pupils of the school. </a:t>
            </a:r>
            <a:endParaRPr/>
          </a:p>
          <a:p>
            <a:pPr marL="0" marR="0" lvl="0" indent="0" algn="ctr" rtl="0">
              <a:lnSpc>
                <a:spcPct val="107000"/>
              </a:lnSpc>
              <a:spcBef>
                <a:spcPts val="800"/>
              </a:spcBef>
              <a:spcAft>
                <a:spcPts val="0"/>
              </a:spcAft>
              <a:buNone/>
            </a:pPr>
            <a:r>
              <a:rPr lang="en-GB" sz="1400" b="1">
                <a:solidFill>
                  <a:schemeClr val="dk1"/>
                </a:solidFill>
                <a:latin typeface="Arial"/>
                <a:ea typeface="Arial"/>
                <a:cs typeface="Arial"/>
                <a:sym typeface="Arial"/>
              </a:rPr>
              <a:t>Even more than this, we are here to create and organise activities and events for all students, parents and the local community to enjoy. </a:t>
            </a:r>
            <a:r>
              <a:rPr lang="en-GB" sz="1800" b="1">
                <a:solidFill>
                  <a:schemeClr val="dk1"/>
                </a:solidFill>
                <a:latin typeface="Arial"/>
                <a:ea typeface="Arial"/>
                <a:cs typeface="Arial"/>
                <a:sym typeface="Arial"/>
              </a:rPr>
              <a:t> </a:t>
            </a:r>
            <a:endParaRPr/>
          </a:p>
          <a:p>
            <a:pPr marL="0" marR="0" lvl="0" indent="0" algn="ctr" rtl="0">
              <a:lnSpc>
                <a:spcPct val="115000"/>
              </a:lnSpc>
              <a:spcBef>
                <a:spcPts val="800"/>
              </a:spcBef>
              <a:spcAft>
                <a:spcPts val="0"/>
              </a:spcAft>
              <a:buNone/>
            </a:pPr>
            <a:r>
              <a:rPr lang="en-GB" sz="1400" b="1">
                <a:solidFill>
                  <a:srgbClr val="000000"/>
                </a:solidFill>
                <a:latin typeface="Arial"/>
                <a:ea typeface="Arial"/>
                <a:cs typeface="Arial"/>
                <a:sym typeface="Arial"/>
              </a:rPr>
              <a:t>We are always looking for more volunteers to join the committee so please do get in touch if you’d like to offer your support or to find out more information- westparkcofepta@gmail.com</a:t>
            </a:r>
            <a:endParaRPr sz="1400" b="1">
              <a:solidFill>
                <a:schemeClr val="dk1"/>
              </a:solidFill>
              <a:latin typeface="Arial"/>
              <a:ea typeface="Arial"/>
              <a:cs typeface="Arial"/>
              <a:sym typeface="Arial"/>
            </a:endParaRPr>
          </a:p>
        </p:txBody>
      </p:sp>
      <p:pic>
        <p:nvPicPr>
          <p:cNvPr id="113" name="Google Shape;113;p1" descr="A logo of a camera&#10;&#10;Description automatically generated"/>
          <p:cNvPicPr preferRelativeResize="0"/>
          <p:nvPr/>
        </p:nvPicPr>
        <p:blipFill rotWithShape="1">
          <a:blip r:embed="rId8">
            <a:alphaModFix/>
          </a:blip>
          <a:srcRect/>
          <a:stretch/>
        </p:blipFill>
        <p:spPr>
          <a:xfrm>
            <a:off x="387263" y="5554822"/>
            <a:ext cx="384090" cy="361133"/>
          </a:xfrm>
          <a:prstGeom prst="rect">
            <a:avLst/>
          </a:prstGeom>
          <a:noFill/>
          <a:ln>
            <a:noFill/>
          </a:ln>
        </p:spPr>
      </p:pic>
      <p:sp>
        <p:nvSpPr>
          <p:cNvPr id="114" name="Google Shape;114;p1"/>
          <p:cNvSpPr txBox="1"/>
          <p:nvPr/>
        </p:nvSpPr>
        <p:spPr>
          <a:xfrm>
            <a:off x="755587" y="5520782"/>
            <a:ext cx="6318848" cy="395173"/>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0"/>
              </a:spcBef>
              <a:spcAft>
                <a:spcPts val="0"/>
              </a:spcAft>
              <a:buNone/>
            </a:pPr>
            <a:r>
              <a:rPr lang="en-GB" sz="1800">
                <a:solidFill>
                  <a:schemeClr val="dk1"/>
                </a:solidFill>
                <a:latin typeface="Arial"/>
                <a:ea typeface="Arial"/>
                <a:cs typeface="Arial"/>
                <a:sym typeface="Arial"/>
              </a:rPr>
              <a:t>@Friendsofwestpark</a:t>
            </a:r>
            <a:endParaRPr/>
          </a:p>
        </p:txBody>
      </p:sp>
      <p:pic>
        <p:nvPicPr>
          <p:cNvPr id="115" name="Google Shape;115;p1" descr="A blue square with a white letter f&#10;&#10;Description automatically generated"/>
          <p:cNvPicPr preferRelativeResize="0"/>
          <p:nvPr/>
        </p:nvPicPr>
        <p:blipFill rotWithShape="1">
          <a:blip r:embed="rId9">
            <a:alphaModFix/>
          </a:blip>
          <a:srcRect/>
          <a:stretch/>
        </p:blipFill>
        <p:spPr>
          <a:xfrm>
            <a:off x="387811" y="6103234"/>
            <a:ext cx="383542" cy="361133"/>
          </a:xfrm>
          <a:prstGeom prst="rect">
            <a:avLst/>
          </a:prstGeom>
          <a:noFill/>
          <a:ln>
            <a:noFill/>
          </a:ln>
        </p:spPr>
      </p:pic>
      <p:sp>
        <p:nvSpPr>
          <p:cNvPr id="116" name="Google Shape;116;p1"/>
          <p:cNvSpPr txBox="1"/>
          <p:nvPr/>
        </p:nvSpPr>
        <p:spPr>
          <a:xfrm>
            <a:off x="755587" y="6103234"/>
            <a:ext cx="1928715" cy="395173"/>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0"/>
              </a:spcBef>
              <a:spcAft>
                <a:spcPts val="0"/>
              </a:spcAft>
              <a:buNone/>
            </a:pPr>
            <a:r>
              <a:rPr lang="en-GB" sz="1800">
                <a:solidFill>
                  <a:schemeClr val="dk1"/>
                </a:solidFill>
                <a:latin typeface="Arial"/>
                <a:ea typeface="Arial"/>
                <a:cs typeface="Arial"/>
                <a:sym typeface="Arial"/>
              </a:rPr>
              <a:t>@FOWPSchool </a:t>
            </a:r>
            <a:endParaRPr/>
          </a:p>
        </p:txBody>
      </p:sp>
      <p:pic>
        <p:nvPicPr>
          <p:cNvPr id="117" name="Google Shape;117;p1" descr="13,000+ Email Logo Stock Illustrations, Royalty-Free Vector ..."/>
          <p:cNvPicPr preferRelativeResize="0"/>
          <p:nvPr/>
        </p:nvPicPr>
        <p:blipFill rotWithShape="1">
          <a:blip r:embed="rId10">
            <a:alphaModFix/>
          </a:blip>
          <a:srcRect b="-2174"/>
          <a:stretch/>
        </p:blipFill>
        <p:spPr>
          <a:xfrm>
            <a:off x="324313" y="4928105"/>
            <a:ext cx="545412" cy="512873"/>
          </a:xfrm>
          <a:prstGeom prst="rect">
            <a:avLst/>
          </a:prstGeom>
          <a:noFill/>
          <a:ln>
            <a:noFill/>
          </a:ln>
        </p:spPr>
      </p:pic>
      <p:sp>
        <p:nvSpPr>
          <p:cNvPr id="118" name="Google Shape;118;p1"/>
          <p:cNvSpPr txBox="1"/>
          <p:nvPr/>
        </p:nvSpPr>
        <p:spPr>
          <a:xfrm>
            <a:off x="795725" y="5008509"/>
            <a:ext cx="6318848" cy="395173"/>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0"/>
              </a:spcBef>
              <a:spcAft>
                <a:spcPts val="0"/>
              </a:spcAft>
              <a:buNone/>
            </a:pPr>
            <a:r>
              <a:rPr lang="en-GB" sz="1800">
                <a:solidFill>
                  <a:schemeClr val="dk1"/>
                </a:solidFill>
                <a:latin typeface="Arial"/>
                <a:ea typeface="Arial"/>
                <a:cs typeface="Arial"/>
                <a:sym typeface="Arial"/>
              </a:rPr>
              <a:t>Westparkcofepta@gmail.com</a:t>
            </a:r>
            <a:endParaRPr/>
          </a:p>
        </p:txBody>
      </p:sp>
      <p:pic>
        <p:nvPicPr>
          <p:cNvPr id="119" name="Google Shape;119;p1"/>
          <p:cNvPicPr preferRelativeResize="0"/>
          <p:nvPr/>
        </p:nvPicPr>
        <p:blipFill rotWithShape="1">
          <a:blip r:embed="rId11">
            <a:alphaModFix/>
          </a:blip>
          <a:srcRect l="29372" t="38319" r="61992" b="46597"/>
          <a:stretch/>
        </p:blipFill>
        <p:spPr>
          <a:xfrm>
            <a:off x="7008713" y="2006740"/>
            <a:ext cx="948030" cy="849435"/>
          </a:xfrm>
          <a:prstGeom prst="ellipse">
            <a:avLst/>
          </a:prstGeom>
          <a:noFill/>
          <a:ln>
            <a:noFill/>
          </a:ln>
        </p:spPr>
      </p:pic>
      <p:pic>
        <p:nvPicPr>
          <p:cNvPr id="120" name="Google Shape;120;p1"/>
          <p:cNvPicPr preferRelativeResize="0"/>
          <p:nvPr/>
        </p:nvPicPr>
        <p:blipFill rotWithShape="1">
          <a:blip r:embed="rId12">
            <a:alphaModFix/>
          </a:blip>
          <a:srcRect l="38324" t="74725" r="54506" b="11209"/>
          <a:stretch/>
        </p:blipFill>
        <p:spPr>
          <a:xfrm>
            <a:off x="6336015" y="5827603"/>
            <a:ext cx="785478" cy="897563"/>
          </a:xfrm>
          <a:prstGeom prst="ellipse">
            <a:avLst/>
          </a:prstGeom>
          <a:noFill/>
          <a:ln>
            <a:noFill/>
          </a:ln>
        </p:spPr>
      </p:pic>
      <p:pic>
        <p:nvPicPr>
          <p:cNvPr id="121" name="Google Shape;121;p1"/>
          <p:cNvPicPr preferRelativeResize="0"/>
          <p:nvPr/>
        </p:nvPicPr>
        <p:blipFill rotWithShape="1">
          <a:blip r:embed="rId13">
            <a:alphaModFix/>
          </a:blip>
          <a:srcRect l="47060" t="75311" r="46016" b="11063"/>
          <a:stretch/>
        </p:blipFill>
        <p:spPr>
          <a:xfrm>
            <a:off x="5465912" y="5799626"/>
            <a:ext cx="844062" cy="934496"/>
          </a:xfrm>
          <a:prstGeom prst="ellipse">
            <a:avLst/>
          </a:prstGeom>
          <a:noFill/>
          <a:ln>
            <a:noFill/>
          </a:ln>
        </p:spPr>
      </p:pic>
      <p:sp>
        <p:nvSpPr>
          <p:cNvPr id="122" name="Google Shape;122;p1"/>
          <p:cNvSpPr/>
          <p:nvPr/>
        </p:nvSpPr>
        <p:spPr>
          <a:xfrm>
            <a:off x="7103162" y="4901126"/>
            <a:ext cx="937800" cy="911400"/>
          </a:xfrm>
          <a:prstGeom prst="ellipse">
            <a:avLst/>
          </a:prstGeom>
          <a:blipFill rotWithShape="1">
            <a:blip r:embed="rId6">
              <a:alphaModFix/>
            </a:blip>
            <a:stretch>
              <a:fillRect t="-39000" b="-39000"/>
            </a:stretch>
          </a:blip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2" name="Picture 1">
            <a:extLst>
              <a:ext uri="{FF2B5EF4-FFF2-40B4-BE49-F238E27FC236}">
                <a16:creationId xmlns:a16="http://schemas.microsoft.com/office/drawing/2014/main" id="{4306F1AC-217F-49EF-9CA2-45C8009B3D9E}"/>
              </a:ext>
            </a:extLst>
          </p:cNvPr>
          <p:cNvPicPr>
            <a:picLocks noChangeAspect="1"/>
          </p:cNvPicPr>
          <p:nvPr/>
        </p:nvPicPr>
        <p:blipFill>
          <a:blip r:embed="rId14"/>
          <a:stretch>
            <a:fillRect/>
          </a:stretch>
        </p:blipFill>
        <p:spPr>
          <a:xfrm>
            <a:off x="7172481" y="971638"/>
            <a:ext cx="721276" cy="1000954"/>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26"/>
        <p:cNvGrpSpPr/>
        <p:nvPr/>
      </p:nvGrpSpPr>
      <p:grpSpPr>
        <a:xfrm>
          <a:off x="0" y="0"/>
          <a:ext cx="0" cy="0"/>
          <a:chOff x="0" y="0"/>
          <a:chExt cx="0" cy="0"/>
        </a:xfrm>
      </p:grpSpPr>
      <p:pic>
        <p:nvPicPr>
          <p:cNvPr id="127" name="Google Shape;127;p2" descr="A picture containing text, clipart&#10;&#10;Description automatically generated"/>
          <p:cNvPicPr preferRelativeResize="0"/>
          <p:nvPr/>
        </p:nvPicPr>
        <p:blipFill rotWithShape="1">
          <a:blip r:embed="rId3">
            <a:alphaModFix/>
          </a:blip>
          <a:srcRect l="4585" t="12097" r="49325" b="8175"/>
          <a:stretch/>
        </p:blipFill>
        <p:spPr>
          <a:xfrm>
            <a:off x="113125" y="89402"/>
            <a:ext cx="3567071" cy="1314525"/>
          </a:xfrm>
          <a:prstGeom prst="rect">
            <a:avLst/>
          </a:prstGeom>
          <a:noFill/>
          <a:ln>
            <a:noFill/>
          </a:ln>
        </p:spPr>
      </p:pic>
      <p:grpSp>
        <p:nvGrpSpPr>
          <p:cNvPr id="128" name="Google Shape;128;p2"/>
          <p:cNvGrpSpPr/>
          <p:nvPr/>
        </p:nvGrpSpPr>
        <p:grpSpPr>
          <a:xfrm>
            <a:off x="324255" y="1609089"/>
            <a:ext cx="6711881" cy="3352687"/>
            <a:chOff x="2838450" y="1987712"/>
            <a:chExt cx="6153150" cy="2326347"/>
          </a:xfrm>
        </p:grpSpPr>
        <p:sp>
          <p:nvSpPr>
            <p:cNvPr id="129" name="Google Shape;129;p2"/>
            <p:cNvSpPr/>
            <p:nvPr/>
          </p:nvSpPr>
          <p:spPr>
            <a:xfrm>
              <a:off x="2838450" y="2052637"/>
              <a:ext cx="6153150" cy="2261422"/>
            </a:xfrm>
            <a:prstGeom prst="roundRect">
              <a:avLst>
                <a:gd name="adj" fmla="val 16667"/>
              </a:avLst>
            </a:prstGeom>
            <a:solidFill>
              <a:schemeClr val="accent4"/>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lt1"/>
                </a:solidFill>
                <a:latin typeface="Calibri"/>
                <a:ea typeface="Calibri"/>
                <a:cs typeface="Calibri"/>
                <a:sym typeface="Calibri"/>
              </a:endParaRPr>
            </a:p>
          </p:txBody>
        </p:sp>
        <p:sp>
          <p:nvSpPr>
            <p:cNvPr id="130" name="Google Shape;130;p2"/>
            <p:cNvSpPr txBox="1"/>
            <p:nvPr/>
          </p:nvSpPr>
          <p:spPr>
            <a:xfrm>
              <a:off x="3019425" y="1987712"/>
              <a:ext cx="5791200" cy="2098901"/>
            </a:xfrm>
            <a:prstGeom prst="rect">
              <a:avLst/>
            </a:prstGeom>
            <a:noFill/>
            <a:ln>
              <a:noFill/>
            </a:ln>
          </p:spPr>
          <p:txBody>
            <a:bodyPr spcFirstLastPara="1" wrap="square" lIns="91425" tIns="45700" rIns="91425" bIns="45700" anchor="t" anchorCtr="0">
              <a:noAutofit/>
            </a:bodyPr>
            <a:lstStyle/>
            <a:p>
              <a:pPr marL="0" marR="0" lvl="0" indent="0" algn="ctr" rtl="0">
                <a:lnSpc>
                  <a:spcPct val="107000"/>
                </a:lnSpc>
                <a:spcBef>
                  <a:spcPts val="0"/>
                </a:spcBef>
                <a:spcAft>
                  <a:spcPts val="0"/>
                </a:spcAft>
                <a:buNone/>
              </a:pPr>
              <a:endParaRPr sz="1100">
                <a:solidFill>
                  <a:schemeClr val="dk1"/>
                </a:solidFill>
                <a:latin typeface="Calibri"/>
                <a:ea typeface="Calibri"/>
                <a:cs typeface="Calibri"/>
                <a:sym typeface="Calibri"/>
              </a:endParaRPr>
            </a:p>
            <a:p>
              <a:pPr marL="0" marR="0" lvl="0" indent="0" algn="ctr" rtl="0">
                <a:lnSpc>
                  <a:spcPct val="115000"/>
                </a:lnSpc>
                <a:spcBef>
                  <a:spcPts val="800"/>
                </a:spcBef>
                <a:spcAft>
                  <a:spcPts val="0"/>
                </a:spcAft>
                <a:buNone/>
              </a:pPr>
              <a:r>
                <a:rPr lang="en-GB" sz="1400" b="1">
                  <a:solidFill>
                    <a:srgbClr val="FF0000"/>
                  </a:solidFill>
                  <a:latin typeface="Calibri"/>
                  <a:ea typeface="Calibri"/>
                  <a:cs typeface="Calibri"/>
                  <a:sym typeface="Calibri"/>
                </a:rPr>
                <a:t> </a:t>
              </a:r>
              <a:r>
                <a:rPr lang="en-GB" sz="1400" b="1" u="sng">
                  <a:solidFill>
                    <a:srgbClr val="000000"/>
                  </a:solidFill>
                  <a:latin typeface="Arial"/>
                  <a:ea typeface="Arial"/>
                  <a:cs typeface="Arial"/>
                  <a:sym typeface="Arial"/>
                </a:rPr>
                <a:t>What do FOWP do for our School?</a:t>
              </a:r>
              <a:endParaRPr sz="1400">
                <a:solidFill>
                  <a:schemeClr val="dk1"/>
                </a:solidFill>
                <a:latin typeface="Arial"/>
                <a:ea typeface="Arial"/>
                <a:cs typeface="Arial"/>
                <a:sym typeface="Arial"/>
              </a:endParaRPr>
            </a:p>
            <a:p>
              <a:pPr marL="0" marR="0" lvl="0" indent="0" algn="ctr" rtl="0">
                <a:lnSpc>
                  <a:spcPct val="115000"/>
                </a:lnSpc>
                <a:spcBef>
                  <a:spcPts val="800"/>
                </a:spcBef>
                <a:spcAft>
                  <a:spcPts val="0"/>
                </a:spcAft>
                <a:buNone/>
              </a:pPr>
              <a:r>
                <a:rPr lang="en-GB" sz="1400">
                  <a:solidFill>
                    <a:srgbClr val="000000"/>
                  </a:solidFill>
                  <a:latin typeface="Arial"/>
                  <a:ea typeface="Arial"/>
                  <a:cs typeface="Arial"/>
                  <a:sym typeface="Arial"/>
                </a:rPr>
                <a:t>Friends of West Park organise and run activities and events to raise much needed money for our school. We have raised over £</a:t>
              </a:r>
              <a:r>
                <a:rPr lang="en-GB"/>
                <a:t>75</a:t>
              </a:r>
              <a:r>
                <a:rPr lang="en-GB" sz="1400">
                  <a:solidFill>
                    <a:srgbClr val="000000"/>
                  </a:solidFill>
                  <a:latin typeface="Arial"/>
                  <a:ea typeface="Arial"/>
                  <a:cs typeface="Arial"/>
                  <a:sym typeface="Arial"/>
                </a:rPr>
                <a:t>,000 in the last </a:t>
              </a:r>
              <a:r>
                <a:rPr lang="en-GB"/>
                <a:t>3 </a:t>
              </a:r>
              <a:r>
                <a:rPr lang="en-GB" sz="1400">
                  <a:solidFill>
                    <a:srgbClr val="000000"/>
                  </a:solidFill>
                  <a:latin typeface="Arial"/>
                  <a:ea typeface="Arial"/>
                  <a:cs typeface="Arial"/>
                  <a:sym typeface="Arial"/>
                </a:rPr>
                <a:t>years! (including grants)</a:t>
              </a:r>
              <a:endParaRPr sz="1400">
                <a:solidFill>
                  <a:schemeClr val="dk1"/>
                </a:solidFill>
                <a:latin typeface="Arial"/>
                <a:ea typeface="Arial"/>
                <a:cs typeface="Arial"/>
                <a:sym typeface="Arial"/>
              </a:endParaRPr>
            </a:p>
            <a:p>
              <a:pPr marL="0" marR="0" lvl="0" indent="0" algn="ctr" rtl="0">
                <a:lnSpc>
                  <a:spcPct val="115000"/>
                </a:lnSpc>
                <a:spcBef>
                  <a:spcPts val="800"/>
                </a:spcBef>
                <a:spcAft>
                  <a:spcPts val="0"/>
                </a:spcAft>
                <a:buNone/>
              </a:pPr>
              <a:r>
                <a:rPr lang="en-GB" sz="1400">
                  <a:solidFill>
                    <a:srgbClr val="000000"/>
                  </a:solidFill>
                  <a:latin typeface="Arial"/>
                  <a:ea typeface="Arial"/>
                  <a:cs typeface="Arial"/>
                  <a:sym typeface="Arial"/>
                </a:rPr>
                <a:t>Some of the events and activities that we have organised include Christmas Cards, Christmas Raffle, </a:t>
              </a:r>
              <a:r>
                <a:rPr lang="en-GB"/>
                <a:t> End of Term Sales, </a:t>
              </a:r>
              <a:r>
                <a:rPr lang="en-GB" sz="1400">
                  <a:solidFill>
                    <a:srgbClr val="000000"/>
                  </a:solidFill>
                  <a:latin typeface="Arial"/>
                  <a:ea typeface="Arial"/>
                  <a:cs typeface="Arial"/>
                  <a:sym typeface="Arial"/>
                </a:rPr>
                <a:t> Bake Sales, Pre-loved uniform sale, Pancake-flip-a-thon,  Christmas Fayre, Summer Fayre, Discos and Outdoor Cinema evening</a:t>
              </a:r>
              <a:endParaRPr sz="1400">
                <a:solidFill>
                  <a:schemeClr val="dk1"/>
                </a:solidFill>
                <a:latin typeface="Arial"/>
                <a:ea typeface="Arial"/>
                <a:cs typeface="Arial"/>
                <a:sym typeface="Arial"/>
              </a:endParaRPr>
            </a:p>
            <a:p>
              <a:pPr marL="0" marR="0" lvl="0" indent="0" algn="l" rtl="0">
                <a:lnSpc>
                  <a:spcPct val="107000"/>
                </a:lnSpc>
                <a:spcBef>
                  <a:spcPts val="800"/>
                </a:spcBef>
                <a:spcAft>
                  <a:spcPts val="0"/>
                </a:spcAft>
                <a:buNone/>
              </a:pPr>
              <a:endParaRPr sz="1100">
                <a:solidFill>
                  <a:schemeClr val="dk1"/>
                </a:solidFill>
                <a:latin typeface="Calibri"/>
                <a:ea typeface="Calibri"/>
                <a:cs typeface="Calibri"/>
                <a:sym typeface="Calibri"/>
              </a:endParaRPr>
            </a:p>
          </p:txBody>
        </p:sp>
      </p:grpSp>
      <p:pic>
        <p:nvPicPr>
          <p:cNvPr id="131" name="Google Shape;131;p2" descr="A group of people posing for a photo&#10;&#10;Description automatically generated"/>
          <p:cNvPicPr preferRelativeResize="0"/>
          <p:nvPr/>
        </p:nvPicPr>
        <p:blipFill rotWithShape="1">
          <a:blip r:embed="rId4">
            <a:alphaModFix/>
          </a:blip>
          <a:srcRect/>
          <a:stretch/>
        </p:blipFill>
        <p:spPr>
          <a:xfrm rot="-515618">
            <a:off x="7056186" y="144776"/>
            <a:ext cx="2295170" cy="1723363"/>
          </a:xfrm>
          <a:prstGeom prst="rect">
            <a:avLst/>
          </a:prstGeom>
          <a:noFill/>
          <a:ln>
            <a:noFill/>
          </a:ln>
        </p:spPr>
      </p:pic>
      <p:pic>
        <p:nvPicPr>
          <p:cNvPr id="132" name="Google Shape;132;p2" descr="A fake clown in a yard&#10;&#10;Description automatically generated with medium confidence"/>
          <p:cNvPicPr preferRelativeResize="0"/>
          <p:nvPr/>
        </p:nvPicPr>
        <p:blipFill rotWithShape="1">
          <a:blip r:embed="rId5">
            <a:alphaModFix/>
          </a:blip>
          <a:srcRect/>
          <a:stretch/>
        </p:blipFill>
        <p:spPr>
          <a:xfrm rot="-329718">
            <a:off x="7115000" y="4556260"/>
            <a:ext cx="1658421" cy="2126771"/>
          </a:xfrm>
          <a:prstGeom prst="rect">
            <a:avLst/>
          </a:prstGeom>
          <a:noFill/>
          <a:ln>
            <a:noFill/>
          </a:ln>
        </p:spPr>
      </p:pic>
      <p:pic>
        <p:nvPicPr>
          <p:cNvPr id="133" name="Google Shape;133;p2" descr="Bake Sale • Fundraiser Insight"/>
          <p:cNvPicPr preferRelativeResize="0"/>
          <p:nvPr/>
        </p:nvPicPr>
        <p:blipFill rotWithShape="1">
          <a:blip r:embed="rId6">
            <a:alphaModFix/>
          </a:blip>
          <a:srcRect/>
          <a:stretch/>
        </p:blipFill>
        <p:spPr>
          <a:xfrm rot="1580944">
            <a:off x="8960373" y="1904705"/>
            <a:ext cx="2167630" cy="1442459"/>
          </a:xfrm>
          <a:prstGeom prst="rect">
            <a:avLst/>
          </a:prstGeom>
          <a:noFill/>
          <a:ln>
            <a:noFill/>
          </a:ln>
        </p:spPr>
      </p:pic>
      <p:pic>
        <p:nvPicPr>
          <p:cNvPr id="134" name="Google Shape;134;p2" descr="Stylistic Fingerprints of Disco Music - Music Tech Student"/>
          <p:cNvPicPr preferRelativeResize="0"/>
          <p:nvPr/>
        </p:nvPicPr>
        <p:blipFill rotWithShape="1">
          <a:blip r:embed="rId7">
            <a:alphaModFix/>
          </a:blip>
          <a:srcRect/>
          <a:stretch/>
        </p:blipFill>
        <p:spPr>
          <a:xfrm rot="1179947">
            <a:off x="9006315" y="4030705"/>
            <a:ext cx="1646917" cy="1235188"/>
          </a:xfrm>
          <a:prstGeom prst="rect">
            <a:avLst/>
          </a:prstGeom>
          <a:noFill/>
          <a:ln>
            <a:noFill/>
          </a:ln>
        </p:spPr>
      </p:pic>
      <p:pic>
        <p:nvPicPr>
          <p:cNvPr id="135" name="Google Shape;135;p2" descr="Outdoor Cinema Hire | Open Air Cinema UK | Skylight Cinema"/>
          <p:cNvPicPr preferRelativeResize="0"/>
          <p:nvPr/>
        </p:nvPicPr>
        <p:blipFill rotWithShape="1">
          <a:blip r:embed="rId8">
            <a:alphaModFix/>
          </a:blip>
          <a:srcRect/>
          <a:stretch/>
        </p:blipFill>
        <p:spPr>
          <a:xfrm>
            <a:off x="9467230" y="5506990"/>
            <a:ext cx="1941222" cy="1090720"/>
          </a:xfrm>
          <a:prstGeom prst="rect">
            <a:avLst/>
          </a:prstGeom>
          <a:noFill/>
          <a:ln>
            <a:noFill/>
          </a:ln>
        </p:spPr>
      </p:pic>
      <p:pic>
        <p:nvPicPr>
          <p:cNvPr id="136" name="Google Shape;136;p2" descr="13,000+ Email Logo Stock Illustrations, Royalty-Free Vector ..."/>
          <p:cNvPicPr preferRelativeResize="0"/>
          <p:nvPr/>
        </p:nvPicPr>
        <p:blipFill rotWithShape="1">
          <a:blip r:embed="rId9">
            <a:alphaModFix/>
          </a:blip>
          <a:srcRect b="-2174"/>
          <a:stretch/>
        </p:blipFill>
        <p:spPr>
          <a:xfrm>
            <a:off x="485112" y="5111817"/>
            <a:ext cx="545412" cy="512873"/>
          </a:xfrm>
          <a:prstGeom prst="rect">
            <a:avLst/>
          </a:prstGeom>
          <a:noFill/>
          <a:ln>
            <a:noFill/>
          </a:ln>
        </p:spPr>
      </p:pic>
      <p:pic>
        <p:nvPicPr>
          <p:cNvPr id="137" name="Google Shape;137;p2" descr="A logo of a camera&#10;&#10;Description automatically generated"/>
          <p:cNvPicPr preferRelativeResize="0"/>
          <p:nvPr/>
        </p:nvPicPr>
        <p:blipFill rotWithShape="1">
          <a:blip r:embed="rId10">
            <a:alphaModFix/>
          </a:blip>
          <a:srcRect/>
          <a:stretch/>
        </p:blipFill>
        <p:spPr>
          <a:xfrm>
            <a:off x="565773" y="5624690"/>
            <a:ext cx="384090" cy="361133"/>
          </a:xfrm>
          <a:prstGeom prst="rect">
            <a:avLst/>
          </a:prstGeom>
          <a:noFill/>
          <a:ln>
            <a:noFill/>
          </a:ln>
        </p:spPr>
      </p:pic>
      <p:pic>
        <p:nvPicPr>
          <p:cNvPr id="138" name="Google Shape;138;p2" descr="A blue square with a white letter f&#10;&#10;Description automatically generated"/>
          <p:cNvPicPr preferRelativeResize="0"/>
          <p:nvPr/>
        </p:nvPicPr>
        <p:blipFill rotWithShape="1">
          <a:blip r:embed="rId11">
            <a:alphaModFix/>
          </a:blip>
          <a:srcRect/>
          <a:stretch/>
        </p:blipFill>
        <p:spPr>
          <a:xfrm>
            <a:off x="565773" y="6111265"/>
            <a:ext cx="383542" cy="361133"/>
          </a:xfrm>
          <a:prstGeom prst="rect">
            <a:avLst/>
          </a:prstGeom>
          <a:noFill/>
          <a:ln>
            <a:noFill/>
          </a:ln>
        </p:spPr>
      </p:pic>
      <p:sp>
        <p:nvSpPr>
          <p:cNvPr id="139" name="Google Shape;139;p2"/>
          <p:cNvSpPr txBox="1"/>
          <p:nvPr/>
        </p:nvSpPr>
        <p:spPr>
          <a:xfrm>
            <a:off x="1030524" y="5111817"/>
            <a:ext cx="6096000" cy="395173"/>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0"/>
              </a:spcBef>
              <a:spcAft>
                <a:spcPts val="0"/>
              </a:spcAft>
              <a:buNone/>
            </a:pPr>
            <a:r>
              <a:rPr lang="en-GB" sz="1800">
                <a:solidFill>
                  <a:schemeClr val="dk1"/>
                </a:solidFill>
                <a:latin typeface="Arial"/>
                <a:ea typeface="Arial"/>
                <a:cs typeface="Arial"/>
                <a:sym typeface="Arial"/>
              </a:rPr>
              <a:t>Westparkcofepta@gmail.com</a:t>
            </a:r>
            <a:endParaRPr/>
          </a:p>
        </p:txBody>
      </p:sp>
      <p:sp>
        <p:nvSpPr>
          <p:cNvPr id="140" name="Google Shape;140;p2"/>
          <p:cNvSpPr txBox="1"/>
          <p:nvPr/>
        </p:nvSpPr>
        <p:spPr>
          <a:xfrm>
            <a:off x="1037001" y="5607669"/>
            <a:ext cx="6094562" cy="395173"/>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0"/>
              </a:spcBef>
              <a:spcAft>
                <a:spcPts val="0"/>
              </a:spcAft>
              <a:buNone/>
            </a:pPr>
            <a:r>
              <a:rPr lang="en-GB" sz="1800">
                <a:solidFill>
                  <a:schemeClr val="dk1"/>
                </a:solidFill>
                <a:latin typeface="Arial"/>
                <a:ea typeface="Arial"/>
                <a:cs typeface="Arial"/>
                <a:sym typeface="Arial"/>
              </a:rPr>
              <a:t>@Friendsofwestpark</a:t>
            </a:r>
            <a:endParaRPr/>
          </a:p>
        </p:txBody>
      </p:sp>
      <p:sp>
        <p:nvSpPr>
          <p:cNvPr id="141" name="Google Shape;141;p2"/>
          <p:cNvSpPr txBox="1"/>
          <p:nvPr/>
        </p:nvSpPr>
        <p:spPr>
          <a:xfrm>
            <a:off x="1085051" y="6069483"/>
            <a:ext cx="6094562" cy="395173"/>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0"/>
              </a:spcBef>
              <a:spcAft>
                <a:spcPts val="0"/>
              </a:spcAft>
              <a:buNone/>
            </a:pPr>
            <a:r>
              <a:rPr lang="en-GB" sz="1800">
                <a:solidFill>
                  <a:schemeClr val="dk1"/>
                </a:solidFill>
                <a:latin typeface="Arial"/>
                <a:ea typeface="Arial"/>
                <a:cs typeface="Arial"/>
                <a:sym typeface="Arial"/>
              </a:rPr>
              <a:t>@FOWPSchool </a:t>
            </a:r>
            <a:endParaRPr/>
          </a:p>
        </p:txBody>
      </p:sp>
      <p:sp>
        <p:nvSpPr>
          <p:cNvPr id="142" name="Google Shape;142;p2"/>
          <p:cNvSpPr/>
          <p:nvPr/>
        </p:nvSpPr>
        <p:spPr>
          <a:xfrm rot="796215">
            <a:off x="3721273" y="5662612"/>
            <a:ext cx="828135" cy="454234"/>
          </a:xfrm>
          <a:prstGeom prst="leftArrow">
            <a:avLst>
              <a:gd name="adj1" fmla="val 50000"/>
              <a:gd name="adj2" fmla="val 50000"/>
            </a:avLst>
          </a:prstGeom>
          <a:solidFill>
            <a:schemeClr val="accent1"/>
          </a:solidFill>
          <a:ln w="12700" cap="flat" cmpd="sng">
            <a:solidFill>
              <a:srgbClr val="1C3052"/>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43" name="Google Shape;143;p2"/>
          <p:cNvSpPr/>
          <p:nvPr/>
        </p:nvSpPr>
        <p:spPr>
          <a:xfrm>
            <a:off x="4726222" y="5481697"/>
            <a:ext cx="1613722" cy="1031271"/>
          </a:xfrm>
          <a:prstGeom prst="ellipse">
            <a:avLst/>
          </a:prstGeom>
          <a:solidFill>
            <a:schemeClr val="accent1"/>
          </a:solidFill>
          <a:ln w="12700" cap="flat" cmpd="sng">
            <a:solidFill>
              <a:srgbClr val="1C3052"/>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400">
                <a:solidFill>
                  <a:schemeClr val="lt1"/>
                </a:solidFill>
                <a:latin typeface="Calibri"/>
                <a:ea typeface="Calibri"/>
                <a:cs typeface="Calibri"/>
                <a:sym typeface="Calibri"/>
              </a:rPr>
              <a:t>Follow us on </a:t>
            </a:r>
            <a:endParaRPr/>
          </a:p>
          <a:p>
            <a:pPr marL="0" marR="0" lvl="0" indent="0" algn="ctr" rtl="0">
              <a:spcBef>
                <a:spcPts val="0"/>
              </a:spcBef>
              <a:spcAft>
                <a:spcPts val="0"/>
              </a:spcAft>
              <a:buNone/>
            </a:pPr>
            <a:r>
              <a:rPr lang="en-GB" sz="1400">
                <a:solidFill>
                  <a:schemeClr val="lt1"/>
                </a:solidFill>
                <a:latin typeface="Calibri"/>
                <a:ea typeface="Calibri"/>
                <a:cs typeface="Calibri"/>
                <a:sym typeface="Calibri"/>
              </a:rPr>
              <a:t>Social Media</a:t>
            </a:r>
            <a:endParaRPr/>
          </a:p>
        </p:txBody>
      </p:sp>
      <p:pic>
        <p:nvPicPr>
          <p:cNvPr id="144" name="Google Shape;144;p2" descr="A person in a garment&#10;&#10;AI-generated content may be incorrect."/>
          <p:cNvPicPr preferRelativeResize="0"/>
          <p:nvPr/>
        </p:nvPicPr>
        <p:blipFill rotWithShape="1">
          <a:blip r:embed="rId12">
            <a:alphaModFix/>
          </a:blip>
          <a:srcRect/>
          <a:stretch/>
        </p:blipFill>
        <p:spPr>
          <a:xfrm rot="5400000">
            <a:off x="9780197" y="351505"/>
            <a:ext cx="2096825" cy="1572619"/>
          </a:xfrm>
          <a:prstGeom prst="rect">
            <a:avLst/>
          </a:prstGeom>
          <a:noFill/>
          <a:ln>
            <a:noFill/>
          </a:ln>
        </p:spPr>
      </p:pic>
      <p:pic>
        <p:nvPicPr>
          <p:cNvPr id="145" name="Google Shape;145;p2" descr="Two girls on a train ride&#10;&#10;AI-generated content may be incorrect."/>
          <p:cNvPicPr preferRelativeResize="0"/>
          <p:nvPr/>
        </p:nvPicPr>
        <p:blipFill rotWithShape="1">
          <a:blip r:embed="rId13">
            <a:alphaModFix/>
          </a:blip>
          <a:srcRect/>
          <a:stretch/>
        </p:blipFill>
        <p:spPr>
          <a:xfrm>
            <a:off x="7315797" y="2094087"/>
            <a:ext cx="1588130" cy="2116184"/>
          </a:xfrm>
          <a:prstGeom prst="rect">
            <a:avLst/>
          </a:prstGeom>
          <a:noFill/>
          <a:ln>
            <a:noFill/>
          </a:ln>
        </p:spPr>
      </p:pic>
      <p:pic>
        <p:nvPicPr>
          <p:cNvPr id="146" name="Google Shape;146;p2" descr="A group of people in clothing&#10;&#10;Description automatically generated"/>
          <p:cNvPicPr preferRelativeResize="0"/>
          <p:nvPr/>
        </p:nvPicPr>
        <p:blipFill rotWithShape="1">
          <a:blip r:embed="rId14">
            <a:alphaModFix/>
          </a:blip>
          <a:srcRect/>
          <a:stretch/>
        </p:blipFill>
        <p:spPr>
          <a:xfrm>
            <a:off x="10213001" y="3015297"/>
            <a:ext cx="1593081" cy="1566530"/>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50"/>
        <p:cNvGrpSpPr/>
        <p:nvPr/>
      </p:nvGrpSpPr>
      <p:grpSpPr>
        <a:xfrm>
          <a:off x="0" y="0"/>
          <a:ext cx="0" cy="0"/>
          <a:chOff x="0" y="0"/>
          <a:chExt cx="0" cy="0"/>
        </a:xfrm>
      </p:grpSpPr>
      <p:pic>
        <p:nvPicPr>
          <p:cNvPr id="151" name="Google Shape;151;p3" descr="A picture containing text, clipart&#10;&#10;Description automatically generated"/>
          <p:cNvPicPr preferRelativeResize="0"/>
          <p:nvPr/>
        </p:nvPicPr>
        <p:blipFill rotWithShape="1">
          <a:blip r:embed="rId3">
            <a:alphaModFix/>
          </a:blip>
          <a:srcRect l="4585" t="12097" r="49325" b="8175"/>
          <a:stretch/>
        </p:blipFill>
        <p:spPr>
          <a:xfrm>
            <a:off x="390803" y="154057"/>
            <a:ext cx="3943027" cy="1453071"/>
          </a:xfrm>
          <a:prstGeom prst="rect">
            <a:avLst/>
          </a:prstGeom>
          <a:noFill/>
          <a:ln>
            <a:noFill/>
          </a:ln>
        </p:spPr>
      </p:pic>
      <p:sp>
        <p:nvSpPr>
          <p:cNvPr id="152" name="Google Shape;152;p3"/>
          <p:cNvSpPr/>
          <p:nvPr/>
        </p:nvSpPr>
        <p:spPr>
          <a:xfrm>
            <a:off x="289093" y="1727200"/>
            <a:ext cx="6388238" cy="3656990"/>
          </a:xfrm>
          <a:prstGeom prst="roundRect">
            <a:avLst>
              <a:gd name="adj" fmla="val 16667"/>
            </a:avLst>
          </a:prstGeom>
          <a:solidFill>
            <a:schemeClr val="accent4"/>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15000"/>
              </a:lnSpc>
              <a:spcBef>
                <a:spcPts val="0"/>
              </a:spcBef>
              <a:spcAft>
                <a:spcPts val="0"/>
              </a:spcAft>
              <a:buNone/>
            </a:pPr>
            <a:r>
              <a:rPr lang="en-GB" sz="1400" b="1" u="sng">
                <a:solidFill>
                  <a:srgbClr val="000000"/>
                </a:solidFill>
                <a:latin typeface="Arial"/>
                <a:ea typeface="Arial"/>
                <a:cs typeface="Arial"/>
                <a:sym typeface="Arial"/>
              </a:rPr>
              <a:t>How does the money FOWP raise benefit our School?</a:t>
            </a:r>
            <a:endParaRPr sz="1400">
              <a:solidFill>
                <a:schemeClr val="lt1"/>
              </a:solidFill>
              <a:latin typeface="Arial"/>
              <a:ea typeface="Arial"/>
              <a:cs typeface="Arial"/>
              <a:sym typeface="Arial"/>
            </a:endParaRPr>
          </a:p>
          <a:p>
            <a:pPr marL="0" marR="0" lvl="0" indent="0" algn="ctr" rtl="0">
              <a:lnSpc>
                <a:spcPct val="115000"/>
              </a:lnSpc>
              <a:spcBef>
                <a:spcPts val="800"/>
              </a:spcBef>
              <a:spcAft>
                <a:spcPts val="0"/>
              </a:spcAft>
              <a:buNone/>
            </a:pPr>
            <a:r>
              <a:rPr lang="en-GB" sz="1000">
                <a:solidFill>
                  <a:srgbClr val="000000"/>
                </a:solidFill>
                <a:latin typeface="Arial"/>
                <a:ea typeface="Arial"/>
                <a:cs typeface="Arial"/>
                <a:sym typeface="Arial"/>
              </a:rPr>
              <a:t>Here are a few of the ways our school has benefitted from the money that we have raised- </a:t>
            </a:r>
            <a:endParaRPr/>
          </a:p>
          <a:p>
            <a:pPr marL="285750" marR="0" lvl="0" indent="-285750" algn="ctr" rtl="0">
              <a:lnSpc>
                <a:spcPct val="115000"/>
              </a:lnSpc>
              <a:spcBef>
                <a:spcPts val="800"/>
              </a:spcBef>
              <a:spcAft>
                <a:spcPts val="0"/>
              </a:spcAft>
              <a:buClr>
                <a:srgbClr val="000000"/>
              </a:buClr>
              <a:buSzPts val="1000"/>
              <a:buFont typeface="Arial"/>
              <a:buChar char="-"/>
            </a:pPr>
            <a:r>
              <a:rPr lang="en-GB" sz="1000">
                <a:solidFill>
                  <a:srgbClr val="000000"/>
                </a:solidFill>
                <a:latin typeface="Arial"/>
                <a:ea typeface="Arial"/>
                <a:cs typeface="Arial"/>
                <a:sym typeface="Arial"/>
              </a:rPr>
              <a:t>We provided each class with a brand new laptop to start off this school year,</a:t>
            </a:r>
            <a:endParaRPr/>
          </a:p>
          <a:p>
            <a:pPr marL="285750" marR="0" lvl="0" indent="-285750" algn="ctr" rtl="0">
              <a:lnSpc>
                <a:spcPct val="115000"/>
              </a:lnSpc>
              <a:spcBef>
                <a:spcPts val="800"/>
              </a:spcBef>
              <a:spcAft>
                <a:spcPts val="0"/>
              </a:spcAft>
              <a:buClr>
                <a:srgbClr val="000000"/>
              </a:buClr>
              <a:buSzPts val="1000"/>
              <a:buFont typeface="Arial"/>
              <a:buChar char="-"/>
            </a:pPr>
            <a:r>
              <a:rPr lang="en-GB" sz="1000">
                <a:solidFill>
                  <a:srgbClr val="000000"/>
                </a:solidFill>
                <a:latin typeface="Arial"/>
                <a:ea typeface="Arial"/>
                <a:cs typeface="Arial"/>
                <a:sym typeface="Arial"/>
              </a:rPr>
              <a:t>The school library was transformed form a tiny space to a much larger spaced filled with lots of new books</a:t>
            </a:r>
            <a:endParaRPr/>
          </a:p>
          <a:p>
            <a:pPr marL="0" marR="0" lvl="0" indent="0" algn="ctr" rtl="0">
              <a:lnSpc>
                <a:spcPct val="115000"/>
              </a:lnSpc>
              <a:spcBef>
                <a:spcPts val="800"/>
              </a:spcBef>
              <a:spcAft>
                <a:spcPts val="0"/>
              </a:spcAft>
              <a:buNone/>
            </a:pPr>
            <a:r>
              <a:rPr lang="en-GB" sz="1000">
                <a:solidFill>
                  <a:srgbClr val="000000"/>
                </a:solidFill>
                <a:latin typeface="Arial"/>
                <a:ea typeface="Arial"/>
                <a:cs typeface="Arial"/>
                <a:sym typeface="Arial"/>
              </a:rPr>
              <a:t>-Key Stage 2 have unlimited access to TT Rockstars, which is a valuable and popular maths resource</a:t>
            </a:r>
            <a:endParaRPr/>
          </a:p>
          <a:p>
            <a:pPr marL="0" marR="0" lvl="0" indent="0" algn="ctr" rtl="0">
              <a:lnSpc>
                <a:spcPct val="115000"/>
              </a:lnSpc>
              <a:spcBef>
                <a:spcPts val="800"/>
              </a:spcBef>
              <a:spcAft>
                <a:spcPts val="0"/>
              </a:spcAft>
              <a:buNone/>
            </a:pPr>
            <a:r>
              <a:rPr lang="en-GB" sz="1000">
                <a:solidFill>
                  <a:srgbClr val="000000"/>
                </a:solidFill>
                <a:latin typeface="Arial"/>
                <a:ea typeface="Arial"/>
                <a:cs typeface="Arial"/>
                <a:sym typeface="Arial"/>
              </a:rPr>
              <a:t>-We have installed two brand new Trim Trails for Key Stage 1 and Key Stage 2 </a:t>
            </a:r>
            <a:endParaRPr/>
          </a:p>
          <a:p>
            <a:pPr marL="0" marR="0" lvl="0" indent="0" algn="ctr" rtl="0">
              <a:lnSpc>
                <a:spcPct val="115000"/>
              </a:lnSpc>
              <a:spcBef>
                <a:spcPts val="800"/>
              </a:spcBef>
              <a:spcAft>
                <a:spcPts val="0"/>
              </a:spcAft>
              <a:buNone/>
            </a:pPr>
            <a:r>
              <a:rPr lang="en-GB" sz="1000">
                <a:solidFill>
                  <a:srgbClr val="000000"/>
                </a:solidFill>
                <a:latin typeface="Arial"/>
                <a:ea typeface="Arial"/>
                <a:cs typeface="Arial"/>
                <a:sym typeface="Arial"/>
              </a:rPr>
              <a:t>-We have donated £2,500 towards a new school website</a:t>
            </a:r>
            <a:endParaRPr/>
          </a:p>
          <a:p>
            <a:pPr marL="0" marR="0" lvl="0" indent="0" algn="ctr" rtl="0">
              <a:lnSpc>
                <a:spcPct val="115000"/>
              </a:lnSpc>
              <a:spcBef>
                <a:spcPts val="800"/>
              </a:spcBef>
              <a:spcAft>
                <a:spcPts val="0"/>
              </a:spcAft>
              <a:buNone/>
            </a:pPr>
            <a:r>
              <a:rPr lang="en-GB" sz="1000">
                <a:solidFill>
                  <a:srgbClr val="000000"/>
                </a:solidFill>
                <a:latin typeface="Arial"/>
                <a:ea typeface="Arial"/>
                <a:cs typeface="Arial"/>
                <a:sym typeface="Arial"/>
              </a:rPr>
              <a:t>-We secured a £10,000 grant to build an outside hub and provided 2 freestanding ActivAll Boards </a:t>
            </a:r>
            <a:endParaRPr/>
          </a:p>
          <a:p>
            <a:pPr marL="0" marR="0" lvl="0" indent="0" algn="ctr" rtl="0">
              <a:lnSpc>
                <a:spcPct val="115000"/>
              </a:lnSpc>
              <a:spcBef>
                <a:spcPts val="800"/>
              </a:spcBef>
              <a:spcAft>
                <a:spcPts val="0"/>
              </a:spcAft>
              <a:buNone/>
            </a:pPr>
            <a:r>
              <a:rPr lang="en-GB" sz="1000">
                <a:solidFill>
                  <a:srgbClr val="000000"/>
                </a:solidFill>
                <a:latin typeface="Arial"/>
                <a:ea typeface="Arial"/>
                <a:cs typeface="Arial"/>
                <a:sym typeface="Arial"/>
              </a:rPr>
              <a:t>-We have donated to new school signs </a:t>
            </a:r>
            <a:endParaRPr/>
          </a:p>
          <a:p>
            <a:pPr marL="0" marR="0" lvl="0" indent="0" algn="ctr" rtl="0">
              <a:lnSpc>
                <a:spcPct val="115000"/>
              </a:lnSpc>
              <a:spcBef>
                <a:spcPts val="800"/>
              </a:spcBef>
              <a:spcAft>
                <a:spcPts val="0"/>
              </a:spcAft>
              <a:buNone/>
            </a:pPr>
            <a:r>
              <a:rPr lang="en-GB" sz="1000">
                <a:solidFill>
                  <a:srgbClr val="000000"/>
                </a:solidFill>
                <a:latin typeface="Arial"/>
                <a:ea typeface="Arial"/>
                <a:cs typeface="Arial"/>
                <a:sym typeface="Arial"/>
              </a:rPr>
              <a:t>-New maths equipment, wet play games, a new hutch for the schools Guinea Pigs, as well as a book for every child at Christmas delivered by Santa’s Elves.  We have also donated to PE repairs, new goalposts, library furniture and beach school equipment</a:t>
            </a:r>
            <a:endParaRPr sz="1000">
              <a:solidFill>
                <a:schemeClr val="lt1"/>
              </a:solidFill>
              <a:latin typeface="Arial"/>
              <a:ea typeface="Arial"/>
              <a:cs typeface="Arial"/>
              <a:sym typeface="Arial"/>
            </a:endParaRPr>
          </a:p>
        </p:txBody>
      </p:sp>
      <p:pic>
        <p:nvPicPr>
          <p:cNvPr id="153" name="Google Shape;153;p3" descr="Brooke Weston Trust - Thomas Clarkson Academy wins TT Rockstars Times Tables  Challenge"/>
          <p:cNvPicPr preferRelativeResize="0"/>
          <p:nvPr/>
        </p:nvPicPr>
        <p:blipFill rotWithShape="1">
          <a:blip r:embed="rId4">
            <a:alphaModFix/>
          </a:blip>
          <a:srcRect/>
          <a:stretch/>
        </p:blipFill>
        <p:spPr>
          <a:xfrm rot="645138">
            <a:off x="8899479" y="4085308"/>
            <a:ext cx="1531416" cy="1531416"/>
          </a:xfrm>
          <a:prstGeom prst="rect">
            <a:avLst/>
          </a:prstGeom>
          <a:noFill/>
          <a:ln>
            <a:noFill/>
          </a:ln>
        </p:spPr>
      </p:pic>
      <p:pic>
        <p:nvPicPr>
          <p:cNvPr id="154" name="Google Shape;154;p3" descr="A playground with a chain bridge&#10;&#10;Description automatically generated"/>
          <p:cNvPicPr preferRelativeResize="0"/>
          <p:nvPr/>
        </p:nvPicPr>
        <p:blipFill rotWithShape="1">
          <a:blip r:embed="rId5">
            <a:alphaModFix/>
          </a:blip>
          <a:srcRect/>
          <a:stretch/>
        </p:blipFill>
        <p:spPr>
          <a:xfrm>
            <a:off x="10136289" y="4972314"/>
            <a:ext cx="1790236" cy="1753769"/>
          </a:xfrm>
          <a:prstGeom prst="rect">
            <a:avLst/>
          </a:prstGeom>
          <a:noFill/>
          <a:ln>
            <a:noFill/>
          </a:ln>
        </p:spPr>
      </p:pic>
      <p:pic>
        <p:nvPicPr>
          <p:cNvPr id="155" name="Google Shape;155;p3" descr="A playground with a fence and a fence&#10;&#10;Description automatically generated"/>
          <p:cNvPicPr preferRelativeResize="0"/>
          <p:nvPr/>
        </p:nvPicPr>
        <p:blipFill rotWithShape="1">
          <a:blip r:embed="rId6">
            <a:alphaModFix/>
          </a:blip>
          <a:srcRect/>
          <a:stretch/>
        </p:blipFill>
        <p:spPr>
          <a:xfrm rot="653866">
            <a:off x="9617007" y="171896"/>
            <a:ext cx="2327879" cy="2267527"/>
          </a:xfrm>
          <a:prstGeom prst="rect">
            <a:avLst/>
          </a:prstGeom>
          <a:noFill/>
          <a:ln>
            <a:noFill/>
          </a:ln>
        </p:spPr>
      </p:pic>
      <p:pic>
        <p:nvPicPr>
          <p:cNvPr id="156" name="Google Shape;156;p3" descr="A sign in the grass&#10;&#10;Description automatically generated"/>
          <p:cNvPicPr preferRelativeResize="0"/>
          <p:nvPr/>
        </p:nvPicPr>
        <p:blipFill rotWithShape="1">
          <a:blip r:embed="rId7">
            <a:alphaModFix/>
          </a:blip>
          <a:srcRect/>
          <a:stretch/>
        </p:blipFill>
        <p:spPr>
          <a:xfrm rot="-178480">
            <a:off x="6936867" y="2248279"/>
            <a:ext cx="1773123" cy="2361441"/>
          </a:xfrm>
          <a:prstGeom prst="rect">
            <a:avLst/>
          </a:prstGeom>
          <a:noFill/>
          <a:ln>
            <a:noFill/>
          </a:ln>
        </p:spPr>
      </p:pic>
      <p:pic>
        <p:nvPicPr>
          <p:cNvPr id="157" name="Google Shape;157;p3" descr="13,000+ Email Logo Stock Illustrations, Royalty-Free Vector ..."/>
          <p:cNvPicPr preferRelativeResize="0"/>
          <p:nvPr/>
        </p:nvPicPr>
        <p:blipFill rotWithShape="1">
          <a:blip r:embed="rId8">
            <a:alphaModFix/>
          </a:blip>
          <a:srcRect b="-2174"/>
          <a:stretch/>
        </p:blipFill>
        <p:spPr>
          <a:xfrm>
            <a:off x="522057" y="5433062"/>
            <a:ext cx="545412" cy="512873"/>
          </a:xfrm>
          <a:prstGeom prst="rect">
            <a:avLst/>
          </a:prstGeom>
          <a:noFill/>
          <a:ln>
            <a:noFill/>
          </a:ln>
        </p:spPr>
      </p:pic>
      <p:sp>
        <p:nvSpPr>
          <p:cNvPr id="158" name="Google Shape;158;p3"/>
          <p:cNvSpPr txBox="1"/>
          <p:nvPr/>
        </p:nvSpPr>
        <p:spPr>
          <a:xfrm>
            <a:off x="982381" y="5491911"/>
            <a:ext cx="6096000" cy="395173"/>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0"/>
              </a:spcBef>
              <a:spcAft>
                <a:spcPts val="0"/>
              </a:spcAft>
              <a:buNone/>
            </a:pPr>
            <a:r>
              <a:rPr lang="en-GB" sz="1800">
                <a:solidFill>
                  <a:schemeClr val="dk1"/>
                </a:solidFill>
                <a:latin typeface="Arial"/>
                <a:ea typeface="Arial"/>
                <a:cs typeface="Arial"/>
                <a:sym typeface="Arial"/>
              </a:rPr>
              <a:t>Westparkcofepta@gmail.com</a:t>
            </a:r>
            <a:endParaRPr/>
          </a:p>
        </p:txBody>
      </p:sp>
      <p:pic>
        <p:nvPicPr>
          <p:cNvPr id="159" name="Google Shape;159;p3" descr="A logo of a camera&#10;&#10;Description automatically generated"/>
          <p:cNvPicPr preferRelativeResize="0"/>
          <p:nvPr/>
        </p:nvPicPr>
        <p:blipFill rotWithShape="1">
          <a:blip r:embed="rId9">
            <a:alphaModFix/>
          </a:blip>
          <a:srcRect/>
          <a:stretch/>
        </p:blipFill>
        <p:spPr>
          <a:xfrm>
            <a:off x="598291" y="5873089"/>
            <a:ext cx="384090" cy="361133"/>
          </a:xfrm>
          <a:prstGeom prst="rect">
            <a:avLst/>
          </a:prstGeom>
          <a:noFill/>
          <a:ln>
            <a:noFill/>
          </a:ln>
        </p:spPr>
      </p:pic>
      <p:pic>
        <p:nvPicPr>
          <p:cNvPr id="160" name="Google Shape;160;p3" descr="A blue square with a white letter f&#10;&#10;Description automatically generated"/>
          <p:cNvPicPr preferRelativeResize="0"/>
          <p:nvPr/>
        </p:nvPicPr>
        <p:blipFill rotWithShape="1">
          <a:blip r:embed="rId10">
            <a:alphaModFix/>
          </a:blip>
          <a:srcRect/>
          <a:stretch/>
        </p:blipFill>
        <p:spPr>
          <a:xfrm>
            <a:off x="598291" y="6313116"/>
            <a:ext cx="383542" cy="361133"/>
          </a:xfrm>
          <a:prstGeom prst="rect">
            <a:avLst/>
          </a:prstGeom>
          <a:noFill/>
          <a:ln>
            <a:noFill/>
          </a:ln>
        </p:spPr>
      </p:pic>
      <p:sp>
        <p:nvSpPr>
          <p:cNvPr id="161" name="Google Shape;161;p3"/>
          <p:cNvSpPr txBox="1"/>
          <p:nvPr/>
        </p:nvSpPr>
        <p:spPr>
          <a:xfrm>
            <a:off x="1022940" y="6279076"/>
            <a:ext cx="6098874" cy="395173"/>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0"/>
              </a:spcBef>
              <a:spcAft>
                <a:spcPts val="0"/>
              </a:spcAft>
              <a:buNone/>
            </a:pPr>
            <a:r>
              <a:rPr lang="en-GB" sz="1800">
                <a:solidFill>
                  <a:schemeClr val="dk1"/>
                </a:solidFill>
                <a:latin typeface="Arial"/>
                <a:ea typeface="Arial"/>
                <a:cs typeface="Arial"/>
                <a:sym typeface="Arial"/>
              </a:rPr>
              <a:t>@FOWPSchool </a:t>
            </a:r>
            <a:endParaRPr/>
          </a:p>
        </p:txBody>
      </p:sp>
      <p:sp>
        <p:nvSpPr>
          <p:cNvPr id="162" name="Google Shape;162;p3"/>
          <p:cNvSpPr txBox="1"/>
          <p:nvPr/>
        </p:nvSpPr>
        <p:spPr>
          <a:xfrm>
            <a:off x="1023488" y="5887084"/>
            <a:ext cx="6098874" cy="395173"/>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0"/>
              </a:spcBef>
              <a:spcAft>
                <a:spcPts val="0"/>
              </a:spcAft>
              <a:buNone/>
            </a:pPr>
            <a:r>
              <a:rPr lang="en-GB" sz="1800">
                <a:solidFill>
                  <a:schemeClr val="dk1"/>
                </a:solidFill>
                <a:latin typeface="Arial"/>
                <a:ea typeface="Arial"/>
                <a:cs typeface="Arial"/>
                <a:sym typeface="Arial"/>
              </a:rPr>
              <a:t>@Friendsofwestpark</a:t>
            </a:r>
            <a:endParaRPr/>
          </a:p>
        </p:txBody>
      </p:sp>
      <p:sp>
        <p:nvSpPr>
          <p:cNvPr id="163" name="Google Shape;163;p3"/>
          <p:cNvSpPr/>
          <p:nvPr/>
        </p:nvSpPr>
        <p:spPr>
          <a:xfrm>
            <a:off x="5377564" y="5694812"/>
            <a:ext cx="1613722" cy="1031271"/>
          </a:xfrm>
          <a:prstGeom prst="ellipse">
            <a:avLst/>
          </a:prstGeom>
          <a:solidFill>
            <a:schemeClr val="accent1"/>
          </a:solidFill>
          <a:ln w="12700" cap="flat" cmpd="sng">
            <a:solidFill>
              <a:srgbClr val="1C3052"/>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400">
                <a:solidFill>
                  <a:schemeClr val="lt1"/>
                </a:solidFill>
                <a:latin typeface="Calibri"/>
                <a:ea typeface="Calibri"/>
                <a:cs typeface="Calibri"/>
                <a:sym typeface="Calibri"/>
              </a:rPr>
              <a:t>Follow us on </a:t>
            </a:r>
            <a:endParaRPr/>
          </a:p>
          <a:p>
            <a:pPr marL="0" marR="0" lvl="0" indent="0" algn="ctr" rtl="0">
              <a:spcBef>
                <a:spcPts val="0"/>
              </a:spcBef>
              <a:spcAft>
                <a:spcPts val="0"/>
              </a:spcAft>
              <a:buNone/>
            </a:pPr>
            <a:r>
              <a:rPr lang="en-GB" sz="1400">
                <a:solidFill>
                  <a:schemeClr val="lt1"/>
                </a:solidFill>
                <a:latin typeface="Calibri"/>
                <a:ea typeface="Calibri"/>
                <a:cs typeface="Calibri"/>
                <a:sym typeface="Calibri"/>
              </a:rPr>
              <a:t>Social Media</a:t>
            </a:r>
            <a:endParaRPr/>
          </a:p>
        </p:txBody>
      </p:sp>
      <p:sp>
        <p:nvSpPr>
          <p:cNvPr id="164" name="Google Shape;164;p3"/>
          <p:cNvSpPr/>
          <p:nvPr/>
        </p:nvSpPr>
        <p:spPr>
          <a:xfrm rot="203563">
            <a:off x="4359420" y="5677810"/>
            <a:ext cx="828135" cy="454234"/>
          </a:xfrm>
          <a:prstGeom prst="leftArrow">
            <a:avLst>
              <a:gd name="adj1" fmla="val 50000"/>
              <a:gd name="adj2" fmla="val 50000"/>
            </a:avLst>
          </a:prstGeom>
          <a:solidFill>
            <a:schemeClr val="accent1"/>
          </a:solidFill>
          <a:ln w="12700" cap="flat" cmpd="sng">
            <a:solidFill>
              <a:srgbClr val="1C3052"/>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65" name="Google Shape;165;p3" descr="A child holding a red object in front of a machine&#10;&#10;AI-generated content may be incorrect."/>
          <p:cNvPicPr preferRelativeResize="0"/>
          <p:nvPr/>
        </p:nvPicPr>
        <p:blipFill rotWithShape="1">
          <a:blip r:embed="rId11">
            <a:alphaModFix/>
          </a:blip>
          <a:srcRect/>
          <a:stretch/>
        </p:blipFill>
        <p:spPr>
          <a:xfrm>
            <a:off x="9312132" y="2435245"/>
            <a:ext cx="2299250" cy="1724437"/>
          </a:xfrm>
          <a:prstGeom prst="rect">
            <a:avLst/>
          </a:prstGeom>
          <a:noFill/>
          <a:ln>
            <a:noFill/>
          </a:ln>
        </p:spPr>
      </p:pic>
      <p:pic>
        <p:nvPicPr>
          <p:cNvPr id="166" name="Google Shape;166;p3" descr="A room with a couch and a table&#10;&#10;AI-generated content may be incorrect."/>
          <p:cNvPicPr preferRelativeResize="0"/>
          <p:nvPr/>
        </p:nvPicPr>
        <p:blipFill rotWithShape="1">
          <a:blip r:embed="rId12">
            <a:alphaModFix/>
          </a:blip>
          <a:srcRect/>
          <a:stretch/>
        </p:blipFill>
        <p:spPr>
          <a:xfrm>
            <a:off x="6775768" y="148527"/>
            <a:ext cx="2549446" cy="1913329"/>
          </a:xfrm>
          <a:prstGeom prst="rect">
            <a:avLst/>
          </a:prstGeom>
          <a:noFill/>
          <a:ln>
            <a:noFill/>
          </a:ln>
        </p:spPr>
      </p:pic>
      <p:pic>
        <p:nvPicPr>
          <p:cNvPr id="167" name="Google Shape;167;p3" descr="A room with colorful round seats&#10;&#10;AI-generated content may be incorrect."/>
          <p:cNvPicPr preferRelativeResize="0"/>
          <p:nvPr/>
        </p:nvPicPr>
        <p:blipFill rotWithShape="1">
          <a:blip r:embed="rId13">
            <a:alphaModFix/>
          </a:blip>
          <a:srcRect/>
          <a:stretch/>
        </p:blipFill>
        <p:spPr>
          <a:xfrm rot="-747788">
            <a:off x="7042488" y="4898630"/>
            <a:ext cx="2013527" cy="1510145"/>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71"/>
        <p:cNvGrpSpPr/>
        <p:nvPr/>
      </p:nvGrpSpPr>
      <p:grpSpPr>
        <a:xfrm>
          <a:off x="0" y="0"/>
          <a:ext cx="0" cy="0"/>
          <a:chOff x="0" y="0"/>
          <a:chExt cx="0" cy="0"/>
        </a:xfrm>
      </p:grpSpPr>
      <p:pic>
        <p:nvPicPr>
          <p:cNvPr id="172" name="Google Shape;172;p4" descr="A picture containing text, clipart&#10;&#10;Description automatically generated"/>
          <p:cNvPicPr preferRelativeResize="0"/>
          <p:nvPr/>
        </p:nvPicPr>
        <p:blipFill rotWithShape="1">
          <a:blip r:embed="rId3">
            <a:alphaModFix/>
          </a:blip>
          <a:srcRect l="4585" t="12097" r="49325" b="8175"/>
          <a:stretch/>
        </p:blipFill>
        <p:spPr>
          <a:xfrm>
            <a:off x="221277" y="51314"/>
            <a:ext cx="3328815" cy="1226724"/>
          </a:xfrm>
          <a:prstGeom prst="rect">
            <a:avLst/>
          </a:prstGeom>
          <a:noFill/>
          <a:ln>
            <a:noFill/>
          </a:ln>
        </p:spPr>
      </p:pic>
      <p:sp>
        <p:nvSpPr>
          <p:cNvPr id="173" name="Google Shape;173;p4"/>
          <p:cNvSpPr txBox="1"/>
          <p:nvPr/>
        </p:nvSpPr>
        <p:spPr>
          <a:xfrm>
            <a:off x="5984809" y="3019362"/>
            <a:ext cx="1753654" cy="531369"/>
          </a:xfrm>
          <a:prstGeom prst="rect">
            <a:avLst/>
          </a:prstGeom>
          <a:noFill/>
          <a:ln>
            <a:noFill/>
          </a:ln>
        </p:spPr>
        <p:txBody>
          <a:bodyPr spcFirstLastPara="1" wrap="square" lIns="91425" tIns="45700" rIns="91425" bIns="45700" anchor="t" anchorCtr="0">
            <a:noAutofit/>
          </a:bodyPr>
          <a:lstStyle/>
          <a:p>
            <a:pPr marL="0" marR="0" lvl="0" indent="0" algn="l" rtl="0">
              <a:lnSpc>
                <a:spcPct val="107000"/>
              </a:lnSpc>
              <a:spcBef>
                <a:spcPts val="0"/>
              </a:spcBef>
              <a:spcAft>
                <a:spcPts val="0"/>
              </a:spcAft>
              <a:buNone/>
            </a:pPr>
            <a:r>
              <a:rPr lang="en-GB" sz="1600" b="1">
                <a:solidFill>
                  <a:schemeClr val="dk1"/>
                </a:solidFill>
                <a:latin typeface="Arial"/>
                <a:ea typeface="Arial"/>
                <a:cs typeface="Arial"/>
                <a:sym typeface="Arial"/>
              </a:rPr>
              <a:t>These are some of little ways you can help raise money for the school…</a:t>
            </a:r>
            <a:endParaRPr sz="1100" b="1">
              <a:solidFill>
                <a:schemeClr val="dk1"/>
              </a:solidFill>
              <a:latin typeface="Calibri"/>
              <a:ea typeface="Calibri"/>
              <a:cs typeface="Calibri"/>
              <a:sym typeface="Calibri"/>
            </a:endParaRPr>
          </a:p>
        </p:txBody>
      </p:sp>
      <p:grpSp>
        <p:nvGrpSpPr>
          <p:cNvPr id="174" name="Google Shape;174;p4"/>
          <p:cNvGrpSpPr/>
          <p:nvPr/>
        </p:nvGrpSpPr>
        <p:grpSpPr>
          <a:xfrm>
            <a:off x="6309770" y="425048"/>
            <a:ext cx="2857387" cy="2586799"/>
            <a:chOff x="4006723" y="208434"/>
            <a:chExt cx="4075633" cy="3141534"/>
          </a:xfrm>
        </p:grpSpPr>
        <p:sp>
          <p:nvSpPr>
            <p:cNvPr id="175" name="Google Shape;175;p4"/>
            <p:cNvSpPr/>
            <p:nvPr/>
          </p:nvSpPr>
          <p:spPr>
            <a:xfrm>
              <a:off x="4006723" y="208434"/>
              <a:ext cx="4075633" cy="3141534"/>
            </a:xfrm>
            <a:prstGeom prst="wedgeEllipseCallout">
              <a:avLst>
                <a:gd name="adj1" fmla="val -67634"/>
                <a:gd name="adj2" fmla="val 38024"/>
              </a:avLst>
            </a:prstGeom>
            <a:solidFill>
              <a:schemeClr val="accent1"/>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400">
                <a:solidFill>
                  <a:schemeClr val="lt1"/>
                </a:solidFill>
                <a:latin typeface="Calibri"/>
                <a:ea typeface="Calibri"/>
                <a:cs typeface="Calibri"/>
                <a:sym typeface="Calibri"/>
              </a:endParaRPr>
            </a:p>
            <a:p>
              <a:pPr marL="0" marR="0" lvl="0" indent="0" algn="ctr" rtl="0">
                <a:spcBef>
                  <a:spcPts val="0"/>
                </a:spcBef>
                <a:spcAft>
                  <a:spcPts val="0"/>
                </a:spcAft>
                <a:buNone/>
              </a:pPr>
              <a:r>
                <a:rPr lang="en-GB" sz="1200">
                  <a:solidFill>
                    <a:schemeClr val="lt1"/>
                  </a:solidFill>
                  <a:latin typeface="Calibri"/>
                  <a:ea typeface="Calibri"/>
                  <a:cs typeface="Calibri"/>
                  <a:sym typeface="Calibri"/>
                </a:rPr>
                <a:t>By using the </a:t>
              </a:r>
              <a:r>
                <a:rPr lang="en-GB" sz="1200" b="1">
                  <a:solidFill>
                    <a:schemeClr val="lt1"/>
                  </a:solidFill>
                  <a:latin typeface="Calibri"/>
                  <a:ea typeface="Calibri"/>
                  <a:cs typeface="Calibri"/>
                  <a:sym typeface="Calibri"/>
                </a:rPr>
                <a:t>clothes recycling bin</a:t>
              </a:r>
              <a:r>
                <a:rPr lang="en-GB" sz="1200">
                  <a:solidFill>
                    <a:schemeClr val="lt1"/>
                  </a:solidFill>
                  <a:latin typeface="Calibri"/>
                  <a:ea typeface="Calibri"/>
                  <a:cs typeface="Calibri"/>
                  <a:sym typeface="Calibri"/>
                </a:rPr>
                <a:t> outside the front of the school 40p for every kilo and £400 per tonne of clothes will be donated to the school. </a:t>
              </a:r>
              <a:endParaRPr/>
            </a:p>
            <a:p>
              <a:pPr marL="0" marR="0" lvl="0" indent="0" algn="ctr" rtl="0">
                <a:spcBef>
                  <a:spcPts val="0"/>
                </a:spcBef>
                <a:spcAft>
                  <a:spcPts val="0"/>
                </a:spcAft>
                <a:buNone/>
              </a:pPr>
              <a:r>
                <a:rPr lang="en-GB" sz="1200">
                  <a:solidFill>
                    <a:schemeClr val="lt1"/>
                  </a:solidFill>
                  <a:latin typeface="Calibri"/>
                  <a:ea typeface="Calibri"/>
                  <a:cs typeface="Calibri"/>
                  <a:sym typeface="Calibri"/>
                </a:rPr>
                <a:t>Recycle your clothes, save the planet and donate to the school!</a:t>
              </a:r>
              <a:endParaRPr/>
            </a:p>
          </p:txBody>
        </p:sp>
        <p:pic>
          <p:nvPicPr>
            <p:cNvPr id="176" name="Google Shape;176;p4"/>
            <p:cNvPicPr preferRelativeResize="0"/>
            <p:nvPr/>
          </p:nvPicPr>
          <p:blipFill rotWithShape="1">
            <a:blip r:embed="rId4">
              <a:alphaModFix/>
            </a:blip>
            <a:srcRect l="25324" t="7761" r="26489" b="77954"/>
            <a:stretch/>
          </p:blipFill>
          <p:spPr>
            <a:xfrm>
              <a:off x="5339363" y="438411"/>
              <a:ext cx="1410352" cy="470119"/>
            </a:xfrm>
            <a:prstGeom prst="rect">
              <a:avLst/>
            </a:prstGeom>
            <a:noFill/>
            <a:ln>
              <a:noFill/>
            </a:ln>
          </p:spPr>
        </p:pic>
      </p:grpSp>
      <p:grpSp>
        <p:nvGrpSpPr>
          <p:cNvPr id="177" name="Google Shape;177;p4"/>
          <p:cNvGrpSpPr/>
          <p:nvPr/>
        </p:nvGrpSpPr>
        <p:grpSpPr>
          <a:xfrm>
            <a:off x="6166282" y="4408098"/>
            <a:ext cx="2857387" cy="2306605"/>
            <a:chOff x="7435156" y="4523132"/>
            <a:chExt cx="2857387" cy="2306605"/>
          </a:xfrm>
        </p:grpSpPr>
        <p:sp>
          <p:nvSpPr>
            <p:cNvPr id="178" name="Google Shape;178;p4"/>
            <p:cNvSpPr/>
            <p:nvPr/>
          </p:nvSpPr>
          <p:spPr>
            <a:xfrm>
              <a:off x="7435156" y="4523132"/>
              <a:ext cx="2857387" cy="2306605"/>
            </a:xfrm>
            <a:prstGeom prst="wedgeEllipseCallout">
              <a:avLst>
                <a:gd name="adj1" fmla="val -47428"/>
                <a:gd name="adj2" fmla="val -41401"/>
              </a:avLst>
            </a:prstGeom>
            <a:solidFill>
              <a:schemeClr val="accent2"/>
            </a:solidFill>
            <a:ln w="12700" cap="flat" cmpd="sng">
              <a:solidFill>
                <a:srgbClr val="AC5B23"/>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400">
                  <a:solidFill>
                    <a:schemeClr val="lt1"/>
                  </a:solidFill>
                  <a:latin typeface="Calibri"/>
                  <a:ea typeface="Calibri"/>
                  <a:cs typeface="Calibri"/>
                  <a:sym typeface="Calibri"/>
                </a:rPr>
                <a:t>Shop here at </a:t>
              </a:r>
              <a:r>
                <a:rPr lang="en-GB" sz="1400" u="sng">
                  <a:solidFill>
                    <a:schemeClr val="lt1"/>
                  </a:solidFill>
                  <a:latin typeface="Calibri"/>
                  <a:ea typeface="Calibri"/>
                  <a:cs typeface="Calibri"/>
                  <a:sym typeface="Calibri"/>
                  <a:hlinkClick r:id="rId5">
                    <a:extLst>
                      <a:ext uri="{A12FA001-AC4F-418D-AE19-62706E023703}">
                        <ahyp:hlinkClr xmlns:ahyp="http://schemas.microsoft.com/office/drawing/2018/hyperlinkcolor" val="tx"/>
                      </a:ext>
                    </a:extLst>
                  </a:hlinkClick>
                </a:rPr>
                <a:t>www.stikins.co.uk</a:t>
              </a:r>
              <a:r>
                <a:rPr lang="en-GB" sz="1400">
                  <a:solidFill>
                    <a:schemeClr val="lt1"/>
                  </a:solidFill>
                  <a:latin typeface="Calibri"/>
                  <a:ea typeface="Calibri"/>
                  <a:cs typeface="Calibri"/>
                  <a:sym typeface="Calibri"/>
                </a:rPr>
                <a:t> for your children’s name labels. Place an order and quote ref </a:t>
              </a:r>
              <a:r>
                <a:rPr lang="en-GB" sz="1400" b="1">
                  <a:solidFill>
                    <a:schemeClr val="lt1"/>
                  </a:solidFill>
                  <a:latin typeface="Calibri"/>
                  <a:ea typeface="Calibri"/>
                  <a:cs typeface="Calibri"/>
                  <a:sym typeface="Calibri"/>
                </a:rPr>
                <a:t>24877 </a:t>
              </a:r>
              <a:r>
                <a:rPr lang="en-GB" sz="1400">
                  <a:solidFill>
                    <a:schemeClr val="lt1"/>
                  </a:solidFill>
                  <a:latin typeface="Calibri"/>
                  <a:ea typeface="Calibri"/>
                  <a:cs typeface="Calibri"/>
                  <a:sym typeface="Calibri"/>
                </a:rPr>
                <a:t>and the school will earn 30% commission!</a:t>
              </a:r>
              <a:endParaRPr/>
            </a:p>
            <a:p>
              <a:pPr marL="0" marR="0" lvl="0" indent="0" algn="ctr" rtl="0">
                <a:spcBef>
                  <a:spcPts val="0"/>
                </a:spcBef>
                <a:spcAft>
                  <a:spcPts val="0"/>
                </a:spcAft>
                <a:buNone/>
              </a:pPr>
              <a:endParaRPr sz="1600">
                <a:solidFill>
                  <a:schemeClr val="lt1"/>
                </a:solidFill>
                <a:latin typeface="Calibri"/>
                <a:ea typeface="Calibri"/>
                <a:cs typeface="Calibri"/>
                <a:sym typeface="Calibri"/>
              </a:endParaRPr>
            </a:p>
            <a:p>
              <a:pPr marL="0" marR="0" lvl="0" indent="0" algn="ctr" rtl="0">
                <a:spcBef>
                  <a:spcPts val="0"/>
                </a:spcBef>
                <a:spcAft>
                  <a:spcPts val="0"/>
                </a:spcAft>
                <a:buNone/>
              </a:pPr>
              <a:endParaRPr sz="1600" b="1">
                <a:solidFill>
                  <a:schemeClr val="lt1"/>
                </a:solidFill>
                <a:latin typeface="Calibri"/>
                <a:ea typeface="Calibri"/>
                <a:cs typeface="Calibri"/>
                <a:sym typeface="Calibri"/>
              </a:endParaRPr>
            </a:p>
          </p:txBody>
        </p:sp>
        <p:pic>
          <p:nvPicPr>
            <p:cNvPr id="179" name="Google Shape;179;p4"/>
            <p:cNvPicPr preferRelativeResize="0"/>
            <p:nvPr/>
          </p:nvPicPr>
          <p:blipFill rotWithShape="1">
            <a:blip r:embed="rId6">
              <a:alphaModFix/>
            </a:blip>
            <a:srcRect/>
            <a:stretch/>
          </p:blipFill>
          <p:spPr>
            <a:xfrm>
              <a:off x="8118060" y="6237865"/>
              <a:ext cx="1290102" cy="310121"/>
            </a:xfrm>
            <a:prstGeom prst="rect">
              <a:avLst/>
            </a:prstGeom>
            <a:noFill/>
            <a:ln>
              <a:noFill/>
            </a:ln>
          </p:spPr>
        </p:pic>
      </p:grpSp>
      <p:sp>
        <p:nvSpPr>
          <p:cNvPr id="180" name="Google Shape;180;p4"/>
          <p:cNvSpPr/>
          <p:nvPr/>
        </p:nvSpPr>
        <p:spPr>
          <a:xfrm>
            <a:off x="9273139" y="3108814"/>
            <a:ext cx="2694234" cy="2586799"/>
          </a:xfrm>
          <a:prstGeom prst="wedgeEllipseCallout">
            <a:avLst>
              <a:gd name="adj1" fmla="val -75577"/>
              <a:gd name="adj2" fmla="val -24077"/>
            </a:avLst>
          </a:prstGeom>
          <a:solidFill>
            <a:schemeClr val="accent4"/>
          </a:solidFill>
          <a:ln w="12700" cap="flat" cmpd="sng">
            <a:solidFill>
              <a:srgbClr val="BA8C0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400">
              <a:solidFill>
                <a:schemeClr val="lt1"/>
              </a:solidFill>
              <a:latin typeface="Calibri"/>
              <a:ea typeface="Calibri"/>
              <a:cs typeface="Calibri"/>
              <a:sym typeface="Calibri"/>
            </a:endParaRPr>
          </a:p>
          <a:p>
            <a:pPr marL="0" marR="0" lvl="0" indent="0" algn="ctr" rtl="0">
              <a:spcBef>
                <a:spcPts val="0"/>
              </a:spcBef>
              <a:spcAft>
                <a:spcPts val="0"/>
              </a:spcAft>
              <a:buNone/>
            </a:pPr>
            <a:r>
              <a:rPr lang="en-GB" sz="1400">
                <a:solidFill>
                  <a:schemeClr val="lt1"/>
                </a:solidFill>
                <a:latin typeface="Calibri"/>
                <a:ea typeface="Calibri"/>
                <a:cs typeface="Calibri"/>
                <a:sym typeface="Calibri"/>
              </a:rPr>
              <a:t>https://www.easyfundraising.org.uk/causes/friends-of-west-park/</a:t>
            </a:r>
            <a:endParaRPr/>
          </a:p>
          <a:p>
            <a:pPr marL="0" marR="0" lvl="0" indent="0" algn="ctr" rtl="0">
              <a:spcBef>
                <a:spcPts val="0"/>
              </a:spcBef>
              <a:spcAft>
                <a:spcPts val="0"/>
              </a:spcAft>
              <a:buNone/>
            </a:pPr>
            <a:r>
              <a:rPr lang="en-GB" sz="1200">
                <a:solidFill>
                  <a:schemeClr val="lt1"/>
                </a:solidFill>
                <a:latin typeface="Calibri"/>
                <a:ea typeface="Calibri"/>
                <a:cs typeface="Calibri"/>
                <a:sym typeface="Calibri"/>
              </a:rPr>
              <a:t>Register at and shop with over 2000 of your favourite shops as normal and each shop donates to FOWP!</a:t>
            </a:r>
            <a:endParaRPr/>
          </a:p>
        </p:txBody>
      </p:sp>
      <p:sp>
        <p:nvSpPr>
          <p:cNvPr id="181" name="Google Shape;181;p4"/>
          <p:cNvSpPr/>
          <p:nvPr/>
        </p:nvSpPr>
        <p:spPr>
          <a:xfrm>
            <a:off x="224627" y="1351710"/>
            <a:ext cx="5572324" cy="4065680"/>
          </a:xfrm>
          <a:prstGeom prst="roundRect">
            <a:avLst>
              <a:gd name="adj" fmla="val 16667"/>
            </a:avLst>
          </a:prstGeom>
          <a:solidFill>
            <a:schemeClr val="accent4"/>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15000"/>
              </a:lnSpc>
              <a:spcBef>
                <a:spcPts val="0"/>
              </a:spcBef>
              <a:spcAft>
                <a:spcPts val="0"/>
              </a:spcAft>
              <a:buNone/>
            </a:pPr>
            <a:r>
              <a:rPr lang="en-GB" sz="1400" b="1" u="sng">
                <a:solidFill>
                  <a:srgbClr val="000000"/>
                </a:solidFill>
                <a:latin typeface="Arial"/>
                <a:ea typeface="Arial"/>
                <a:cs typeface="Arial"/>
                <a:sym typeface="Arial"/>
              </a:rPr>
              <a:t>How Can you support FOWP and the School?</a:t>
            </a:r>
            <a:endParaRPr/>
          </a:p>
          <a:p>
            <a:pPr marL="0" marR="0" lvl="0" indent="0" algn="ctr" rtl="0">
              <a:lnSpc>
                <a:spcPct val="115000"/>
              </a:lnSpc>
              <a:spcBef>
                <a:spcPts val="800"/>
              </a:spcBef>
              <a:spcAft>
                <a:spcPts val="0"/>
              </a:spcAft>
              <a:buNone/>
            </a:pPr>
            <a:r>
              <a:rPr lang="en-GB" sz="1000">
                <a:solidFill>
                  <a:srgbClr val="000000"/>
                </a:solidFill>
                <a:latin typeface="Arial"/>
                <a:ea typeface="Arial"/>
                <a:cs typeface="Arial"/>
                <a:sym typeface="Arial"/>
              </a:rPr>
              <a:t>Everyone is welcome to attend our termly PTA meetings where we discuss and organise upcoming events and new ideas. </a:t>
            </a:r>
            <a:endParaRPr/>
          </a:p>
          <a:p>
            <a:pPr marL="0" marR="0" lvl="0" indent="0" algn="ctr" rtl="0">
              <a:lnSpc>
                <a:spcPct val="115000"/>
              </a:lnSpc>
              <a:spcBef>
                <a:spcPts val="800"/>
              </a:spcBef>
              <a:spcAft>
                <a:spcPts val="0"/>
              </a:spcAft>
              <a:buNone/>
            </a:pPr>
            <a:r>
              <a:rPr lang="en-GB" sz="1000">
                <a:solidFill>
                  <a:srgbClr val="000000"/>
                </a:solidFill>
                <a:latin typeface="Arial"/>
                <a:ea typeface="Arial"/>
                <a:cs typeface="Arial"/>
                <a:sym typeface="Arial"/>
              </a:rPr>
              <a:t>If you would like to help, we are grateful for any time volunteered.  The FOWP committee is made up of busy parents who all have jobs/run businesses and children at the school, we understand time is precious and limited, but any help you can offer is most welcome! We have a Volunteer WhatsApp group you can join to keep up to date with upcoming events.  </a:t>
            </a:r>
            <a:endParaRPr/>
          </a:p>
          <a:p>
            <a:pPr marL="0" marR="0" lvl="0" indent="0" algn="ctr" rtl="0">
              <a:spcBef>
                <a:spcPts val="800"/>
              </a:spcBef>
              <a:spcAft>
                <a:spcPts val="0"/>
              </a:spcAft>
              <a:buNone/>
            </a:pPr>
            <a:r>
              <a:rPr lang="en-GB" sz="1000" b="1" i="0" u="sng">
                <a:solidFill>
                  <a:srgbClr val="000000"/>
                </a:solidFill>
                <a:latin typeface="Arial"/>
                <a:ea typeface="Arial"/>
                <a:cs typeface="Arial"/>
                <a:sym typeface="Arial"/>
              </a:rPr>
              <a:t>What if I don't have any free time?</a:t>
            </a:r>
            <a:endParaRPr sz="1000" b="1" i="0" u="sng">
              <a:solidFill>
                <a:srgbClr val="222222"/>
              </a:solidFill>
              <a:latin typeface="Arial"/>
              <a:ea typeface="Arial"/>
              <a:cs typeface="Arial"/>
              <a:sym typeface="Arial"/>
            </a:endParaRPr>
          </a:p>
          <a:p>
            <a:pPr marL="0" marR="0" lvl="0" indent="0" algn="ctr" rtl="0">
              <a:spcBef>
                <a:spcPts val="0"/>
              </a:spcBef>
              <a:spcAft>
                <a:spcPts val="0"/>
              </a:spcAft>
              <a:buNone/>
            </a:pPr>
            <a:r>
              <a:rPr lang="en-GB" sz="1000" i="0">
                <a:solidFill>
                  <a:srgbClr val="000000"/>
                </a:solidFill>
                <a:latin typeface="Arial"/>
                <a:ea typeface="Arial"/>
                <a:cs typeface="Arial"/>
                <a:sym typeface="Arial"/>
              </a:rPr>
              <a:t>There are so many ways you can still help without giving up your time! </a:t>
            </a:r>
            <a:endParaRPr sz="1000" i="0">
              <a:solidFill>
                <a:srgbClr val="222222"/>
              </a:solidFill>
              <a:latin typeface="Arial"/>
              <a:ea typeface="Arial"/>
              <a:cs typeface="Arial"/>
              <a:sym typeface="Arial"/>
            </a:endParaRPr>
          </a:p>
          <a:p>
            <a:pPr marL="0" marR="0" lvl="0" indent="0" algn="ctr" rtl="0">
              <a:spcBef>
                <a:spcPts val="0"/>
              </a:spcBef>
              <a:spcAft>
                <a:spcPts val="0"/>
              </a:spcAft>
              <a:buNone/>
            </a:pPr>
            <a:r>
              <a:rPr lang="en-GB" sz="1000" i="0">
                <a:solidFill>
                  <a:srgbClr val="000000"/>
                </a:solidFill>
                <a:latin typeface="Arial"/>
                <a:ea typeface="Arial"/>
                <a:cs typeface="Arial"/>
                <a:sym typeface="Arial"/>
              </a:rPr>
              <a:t>-Ask your company/employer if they offer matched funding, or if they would be willing to be a sponsor of our events.</a:t>
            </a:r>
            <a:endParaRPr sz="1000">
              <a:solidFill>
                <a:srgbClr val="000000"/>
              </a:solidFill>
              <a:latin typeface="Arial"/>
              <a:ea typeface="Arial"/>
              <a:cs typeface="Arial"/>
              <a:sym typeface="Arial"/>
            </a:endParaRPr>
          </a:p>
          <a:p>
            <a:pPr marL="0" marR="0" lvl="0" indent="0" algn="ctr" rtl="0">
              <a:spcBef>
                <a:spcPts val="0"/>
              </a:spcBef>
              <a:spcAft>
                <a:spcPts val="0"/>
              </a:spcAft>
              <a:buNone/>
            </a:pPr>
            <a:r>
              <a:rPr lang="en-GB" sz="1800">
                <a:solidFill>
                  <a:srgbClr val="000000"/>
                </a:solidFill>
                <a:latin typeface="Arial"/>
                <a:ea typeface="Arial"/>
                <a:cs typeface="Arial"/>
                <a:sym typeface="Arial"/>
              </a:rPr>
              <a:t>-</a:t>
            </a:r>
            <a:r>
              <a:rPr lang="en-GB" sz="1000" i="0">
                <a:solidFill>
                  <a:srgbClr val="222222"/>
                </a:solidFill>
                <a:latin typeface="Arial"/>
                <a:ea typeface="Arial"/>
                <a:cs typeface="Arial"/>
                <a:sym typeface="Arial"/>
              </a:rPr>
              <a:t>Are you a small business owner? A baker/hairdresser/ beautician/ window cleaner etc.  you could offer your services as a raffle prize! </a:t>
            </a:r>
            <a:endParaRPr sz="1000" i="0">
              <a:solidFill>
                <a:srgbClr val="222222"/>
              </a:solidFill>
              <a:latin typeface="Arial"/>
              <a:ea typeface="Arial"/>
              <a:cs typeface="Arial"/>
              <a:sym typeface="Arial"/>
            </a:endParaRPr>
          </a:p>
          <a:p>
            <a:pPr marL="0" marR="0" lvl="0" indent="0" algn="ctr" rtl="0">
              <a:spcBef>
                <a:spcPts val="0"/>
              </a:spcBef>
              <a:spcAft>
                <a:spcPts val="0"/>
              </a:spcAft>
              <a:buNone/>
            </a:pPr>
            <a:r>
              <a:rPr lang="en-GB" sz="1000">
                <a:solidFill>
                  <a:srgbClr val="222222"/>
                </a:solidFill>
                <a:latin typeface="Arial"/>
                <a:ea typeface="Arial"/>
                <a:cs typeface="Arial"/>
                <a:sym typeface="Arial"/>
              </a:rPr>
              <a:t>-</a:t>
            </a:r>
            <a:r>
              <a:rPr lang="en-GB" sz="1000" i="0">
                <a:solidFill>
                  <a:srgbClr val="222222"/>
                </a:solidFill>
                <a:latin typeface="Arial"/>
                <a:ea typeface="Arial"/>
                <a:cs typeface="Arial"/>
                <a:sym typeface="Arial"/>
              </a:rPr>
              <a:t>You can make a one off or regular donation to FOWP which will go directly to enriching the experiences of the pupils of our school</a:t>
            </a:r>
            <a:endParaRPr sz="1000" i="0">
              <a:solidFill>
                <a:srgbClr val="222222"/>
              </a:solidFill>
              <a:latin typeface="Arial"/>
              <a:ea typeface="Arial"/>
              <a:cs typeface="Arial"/>
              <a:sym typeface="Arial"/>
            </a:endParaRPr>
          </a:p>
          <a:p>
            <a:pPr marL="0" marR="0" lvl="0" indent="0" algn="ctr" rtl="0">
              <a:lnSpc>
                <a:spcPct val="115000"/>
              </a:lnSpc>
              <a:spcBef>
                <a:spcPts val="0"/>
              </a:spcBef>
              <a:spcAft>
                <a:spcPts val="0"/>
              </a:spcAft>
              <a:buNone/>
            </a:pPr>
            <a:endParaRPr sz="1000">
              <a:solidFill>
                <a:srgbClr val="000000"/>
              </a:solidFill>
              <a:latin typeface="Arial"/>
              <a:ea typeface="Arial"/>
              <a:cs typeface="Arial"/>
              <a:sym typeface="Arial"/>
            </a:endParaRPr>
          </a:p>
          <a:p>
            <a:pPr marL="0" marR="0" lvl="0" indent="0" algn="ctr" rtl="0">
              <a:lnSpc>
                <a:spcPct val="115000"/>
              </a:lnSpc>
              <a:spcBef>
                <a:spcPts val="800"/>
              </a:spcBef>
              <a:spcAft>
                <a:spcPts val="0"/>
              </a:spcAft>
              <a:buNone/>
            </a:pPr>
            <a:r>
              <a:rPr lang="en-GB" sz="1000">
                <a:solidFill>
                  <a:srgbClr val="000000"/>
                </a:solidFill>
                <a:latin typeface="Arial"/>
                <a:ea typeface="Arial"/>
                <a:cs typeface="Arial"/>
                <a:sym typeface="Arial"/>
              </a:rPr>
              <a:t>We have also signed up to Kids Just Recycle, Stikins and the Easy Fundraising  which provide easy ways for you to support us and the school.</a:t>
            </a:r>
            <a:endParaRPr sz="1000">
              <a:solidFill>
                <a:schemeClr val="lt1"/>
              </a:solidFill>
              <a:latin typeface="Arial"/>
              <a:ea typeface="Arial"/>
              <a:cs typeface="Arial"/>
              <a:sym typeface="Arial"/>
            </a:endParaRPr>
          </a:p>
        </p:txBody>
      </p:sp>
      <p:sp>
        <p:nvSpPr>
          <p:cNvPr id="182" name="Google Shape;182;p4"/>
          <p:cNvSpPr/>
          <p:nvPr/>
        </p:nvSpPr>
        <p:spPr>
          <a:xfrm>
            <a:off x="9286568" y="743040"/>
            <a:ext cx="2616339" cy="2207194"/>
          </a:xfrm>
          <a:prstGeom prst="doubleWave">
            <a:avLst>
              <a:gd name="adj1" fmla="val 6250"/>
              <a:gd name="adj2" fmla="val 0"/>
            </a:avLst>
          </a:prstGeom>
          <a:solidFill>
            <a:srgbClr val="DB73E9"/>
          </a:solidFill>
          <a:ln w="12700" cap="flat" cmpd="sng">
            <a:solidFill>
              <a:srgbClr val="1C3052"/>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000" b="1">
                <a:solidFill>
                  <a:srgbClr val="000000"/>
                </a:solidFill>
                <a:latin typeface="Arial"/>
                <a:ea typeface="Arial"/>
                <a:cs typeface="Arial"/>
                <a:sym typeface="Arial"/>
              </a:rPr>
              <a:t>It might be hard work at times, but seeing the excitement on the children's faces as they lined up to take a turn on the trim trail, or watching their delight at the fayre or event you put your dedication and soul into organising, certainly gives a little glow in the heart! We do it for the children. So that their time at West Park can be the most enriched and enjoyable as possible. </a:t>
            </a:r>
            <a:endParaRPr sz="1000" b="1">
              <a:solidFill>
                <a:srgbClr val="222222"/>
              </a:solidFill>
              <a:latin typeface="Arial"/>
              <a:ea typeface="Arial"/>
              <a:cs typeface="Arial"/>
              <a:sym typeface="Arial"/>
            </a:endParaRPr>
          </a:p>
        </p:txBody>
      </p:sp>
      <p:sp>
        <p:nvSpPr>
          <p:cNvPr id="183" name="Google Shape;183;p4"/>
          <p:cNvSpPr txBox="1"/>
          <p:nvPr/>
        </p:nvSpPr>
        <p:spPr>
          <a:xfrm>
            <a:off x="9132974" y="295344"/>
            <a:ext cx="2785893" cy="369332"/>
          </a:xfrm>
          <a:prstGeom prst="rect">
            <a:avLst/>
          </a:prstGeom>
          <a:gradFill>
            <a:gsLst>
              <a:gs pos="0">
                <a:srgbClr val="0FC146"/>
              </a:gs>
              <a:gs pos="74000">
                <a:srgbClr val="A9BEE4"/>
              </a:gs>
              <a:gs pos="83000">
                <a:srgbClr val="A9BEE4"/>
              </a:gs>
              <a:gs pos="100000">
                <a:srgbClr val="C5D3ED"/>
              </a:gs>
            </a:gsLst>
            <a:lin ang="5400000" scaled="0"/>
          </a:grad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a:solidFill>
                  <a:schemeClr val="dk1"/>
                </a:solidFill>
                <a:latin typeface="Calibri"/>
                <a:ea typeface="Calibri"/>
                <a:cs typeface="Calibri"/>
                <a:sym typeface="Calibri"/>
              </a:rPr>
              <a:t>Why Should I Join The PTA?</a:t>
            </a:r>
            <a:endParaRPr/>
          </a:p>
        </p:txBody>
      </p:sp>
      <p:pic>
        <p:nvPicPr>
          <p:cNvPr id="184" name="Google Shape;184;p4" descr="13,000+ Email Logo Stock Illustrations, Royalty-Free Vector ..."/>
          <p:cNvPicPr preferRelativeResize="0"/>
          <p:nvPr/>
        </p:nvPicPr>
        <p:blipFill rotWithShape="1">
          <a:blip r:embed="rId7">
            <a:alphaModFix/>
          </a:blip>
          <a:srcRect b="-2174"/>
          <a:stretch/>
        </p:blipFill>
        <p:spPr>
          <a:xfrm>
            <a:off x="427167" y="5506290"/>
            <a:ext cx="545412" cy="512873"/>
          </a:xfrm>
          <a:prstGeom prst="rect">
            <a:avLst/>
          </a:prstGeom>
          <a:noFill/>
          <a:ln>
            <a:noFill/>
          </a:ln>
        </p:spPr>
      </p:pic>
      <p:pic>
        <p:nvPicPr>
          <p:cNvPr id="185" name="Google Shape;185;p4" descr="A logo of a camera&#10;&#10;Description automatically generated"/>
          <p:cNvPicPr preferRelativeResize="0"/>
          <p:nvPr/>
        </p:nvPicPr>
        <p:blipFill rotWithShape="1">
          <a:blip r:embed="rId8">
            <a:alphaModFix/>
          </a:blip>
          <a:srcRect/>
          <a:stretch/>
        </p:blipFill>
        <p:spPr>
          <a:xfrm>
            <a:off x="507828" y="5930471"/>
            <a:ext cx="384090" cy="355183"/>
          </a:xfrm>
          <a:prstGeom prst="rect">
            <a:avLst/>
          </a:prstGeom>
          <a:noFill/>
          <a:ln>
            <a:noFill/>
          </a:ln>
        </p:spPr>
      </p:pic>
      <p:pic>
        <p:nvPicPr>
          <p:cNvPr id="186" name="Google Shape;186;p4" descr="A blue square with a white letter f&#10;&#10;Description automatically generated"/>
          <p:cNvPicPr preferRelativeResize="0"/>
          <p:nvPr/>
        </p:nvPicPr>
        <p:blipFill rotWithShape="1">
          <a:blip r:embed="rId9">
            <a:alphaModFix/>
          </a:blip>
          <a:srcRect/>
          <a:stretch/>
        </p:blipFill>
        <p:spPr>
          <a:xfrm>
            <a:off x="508376" y="6348702"/>
            <a:ext cx="383542" cy="361133"/>
          </a:xfrm>
          <a:prstGeom prst="rect">
            <a:avLst/>
          </a:prstGeom>
          <a:noFill/>
          <a:ln>
            <a:noFill/>
          </a:ln>
        </p:spPr>
      </p:pic>
      <p:sp>
        <p:nvSpPr>
          <p:cNvPr id="187" name="Google Shape;187;p4"/>
          <p:cNvSpPr txBox="1"/>
          <p:nvPr/>
        </p:nvSpPr>
        <p:spPr>
          <a:xfrm>
            <a:off x="972579" y="5561400"/>
            <a:ext cx="6094562" cy="395173"/>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0"/>
              </a:spcBef>
              <a:spcAft>
                <a:spcPts val="0"/>
              </a:spcAft>
              <a:buNone/>
            </a:pPr>
            <a:r>
              <a:rPr lang="en-GB" sz="1800">
                <a:solidFill>
                  <a:schemeClr val="dk1"/>
                </a:solidFill>
                <a:latin typeface="Arial"/>
                <a:ea typeface="Arial"/>
                <a:cs typeface="Arial"/>
                <a:sym typeface="Arial"/>
              </a:rPr>
              <a:t>Westparkcofepta@gmail.com</a:t>
            </a:r>
            <a:endParaRPr/>
          </a:p>
        </p:txBody>
      </p:sp>
      <p:sp>
        <p:nvSpPr>
          <p:cNvPr id="188" name="Google Shape;188;p4"/>
          <p:cNvSpPr txBox="1"/>
          <p:nvPr/>
        </p:nvSpPr>
        <p:spPr>
          <a:xfrm>
            <a:off x="972579" y="5930471"/>
            <a:ext cx="6094562" cy="395173"/>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0"/>
              </a:spcBef>
              <a:spcAft>
                <a:spcPts val="0"/>
              </a:spcAft>
              <a:buNone/>
            </a:pPr>
            <a:r>
              <a:rPr lang="en-GB" sz="1800">
                <a:solidFill>
                  <a:schemeClr val="dk1"/>
                </a:solidFill>
                <a:latin typeface="Arial"/>
                <a:ea typeface="Arial"/>
                <a:cs typeface="Arial"/>
                <a:sym typeface="Arial"/>
              </a:rPr>
              <a:t>@Friendsofwestpark</a:t>
            </a:r>
            <a:endParaRPr sz="1800">
              <a:solidFill>
                <a:schemeClr val="dk1"/>
              </a:solidFill>
              <a:latin typeface="Arial"/>
              <a:ea typeface="Arial"/>
              <a:cs typeface="Arial"/>
              <a:sym typeface="Arial"/>
            </a:endParaRPr>
          </a:p>
        </p:txBody>
      </p:sp>
      <p:sp>
        <p:nvSpPr>
          <p:cNvPr id="189" name="Google Shape;189;p4"/>
          <p:cNvSpPr txBox="1"/>
          <p:nvPr/>
        </p:nvSpPr>
        <p:spPr>
          <a:xfrm>
            <a:off x="972579" y="6320417"/>
            <a:ext cx="6094562" cy="395173"/>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0"/>
              </a:spcBef>
              <a:spcAft>
                <a:spcPts val="0"/>
              </a:spcAft>
              <a:buNone/>
            </a:pPr>
            <a:r>
              <a:rPr lang="en-GB" sz="1800">
                <a:solidFill>
                  <a:schemeClr val="dk1"/>
                </a:solidFill>
                <a:latin typeface="Arial"/>
                <a:ea typeface="Arial"/>
                <a:cs typeface="Arial"/>
                <a:sym typeface="Arial"/>
              </a:rPr>
              <a:t>@FOWPSchool </a:t>
            </a:r>
            <a:endParaRPr/>
          </a:p>
        </p:txBody>
      </p:sp>
      <p:sp>
        <p:nvSpPr>
          <p:cNvPr id="190" name="Google Shape;190;p4"/>
          <p:cNvSpPr/>
          <p:nvPr/>
        </p:nvSpPr>
        <p:spPr>
          <a:xfrm>
            <a:off x="5943600" y="3276600"/>
            <a:ext cx="304800" cy="3048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191" name="Google Shape;191;p4"/>
          <p:cNvPicPr preferRelativeResize="0"/>
          <p:nvPr/>
        </p:nvPicPr>
        <p:blipFill rotWithShape="1">
          <a:blip r:embed="rId10">
            <a:alphaModFix/>
          </a:blip>
          <a:srcRect l="56533" t="32226" r="30915" b="62854"/>
          <a:stretch/>
        </p:blipFill>
        <p:spPr>
          <a:xfrm>
            <a:off x="9909596" y="3384550"/>
            <a:ext cx="1276142" cy="281353"/>
          </a:xfrm>
          <a:prstGeom prst="rect">
            <a:avLst/>
          </a:prstGeom>
          <a:noFill/>
          <a:ln>
            <a:noFill/>
          </a:ln>
        </p:spPr>
      </p:pic>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904</Words>
  <Application>Microsoft Office PowerPoint</Application>
  <PresentationFormat>Widescreen</PresentationFormat>
  <Paragraphs>68</Paragraphs>
  <Slides>4</Slides>
  <Notes>4</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4</vt:i4>
      </vt:variant>
    </vt:vector>
  </HeadingPairs>
  <TitlesOfParts>
    <vt:vector size="7" baseType="lpstr">
      <vt:lpstr>Arial</vt:lpstr>
      <vt:lpstr>Calibri</vt:lpstr>
      <vt:lpstr>Office Theme</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WELLS, Gemma (NHS SOUTH, CENTRAL AND WEST COMMISSIONING SUPPORT UNIT)</dc:creator>
  <cp:lastModifiedBy>Sonia Hunter</cp:lastModifiedBy>
  <cp:revision>1</cp:revision>
  <dcterms:created xsi:type="dcterms:W3CDTF">2022-10-10T14:25:42Z</dcterms:created>
  <dcterms:modified xsi:type="dcterms:W3CDTF">2026-10-04T14:53:35Z</dcterms:modified>
</cp:coreProperties>
</file>