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C146"/>
    <a:srgbClr val="DB73E9"/>
    <a:srgbClr val="F54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225B97-3408-4197-AA6D-16FDC6E75FD3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0B13291A-097D-4404-9461-6DB6C15C5302}">
      <dgm:prSet phldrT="[Text]" custT="1"/>
      <dgm:spPr/>
      <dgm:t>
        <a:bodyPr/>
        <a:lstStyle/>
        <a:p>
          <a:r>
            <a:rPr lang="en-GB" sz="1800" b="1" dirty="0"/>
            <a:t>Co-Chairs</a:t>
          </a:r>
          <a:r>
            <a:rPr lang="en-GB" sz="1800" dirty="0"/>
            <a:t> </a:t>
          </a:r>
        </a:p>
        <a:p>
          <a:r>
            <a:rPr lang="en-GB" sz="1400" dirty="0"/>
            <a:t>Rachael Seymour &amp; Clara Thomson</a:t>
          </a:r>
        </a:p>
      </dgm:t>
    </dgm:pt>
    <dgm:pt modelId="{EDA56A33-DD85-4391-BA55-C4A949EDCD1E}" type="parTrans" cxnId="{CBEB0776-0963-4132-B480-583803C5BFD8}">
      <dgm:prSet/>
      <dgm:spPr/>
      <dgm:t>
        <a:bodyPr/>
        <a:lstStyle/>
        <a:p>
          <a:endParaRPr lang="en-GB"/>
        </a:p>
      </dgm:t>
    </dgm:pt>
    <dgm:pt modelId="{BFE08050-1DA7-437F-A443-7E0A37EF7A5E}" type="sibTrans" cxnId="{CBEB0776-0963-4132-B480-583803C5BFD8}">
      <dgm:prSet/>
      <dgm:spPr/>
      <dgm:t>
        <a:bodyPr/>
        <a:lstStyle/>
        <a:p>
          <a:endParaRPr lang="en-GB"/>
        </a:p>
      </dgm:t>
    </dgm:pt>
    <dgm:pt modelId="{52BE5206-4569-48B1-B5CC-D1962A741CC6}">
      <dgm:prSet phldrT="[Text]" custT="1"/>
      <dgm:spPr/>
      <dgm:t>
        <a:bodyPr/>
        <a:lstStyle/>
        <a:p>
          <a:r>
            <a:rPr lang="en-GB" sz="1800" b="1" dirty="0"/>
            <a:t>Treasurers</a:t>
          </a:r>
        </a:p>
        <a:p>
          <a:r>
            <a:rPr lang="en-GB" sz="1400" dirty="0"/>
            <a:t>Hannah Kelly &amp; Rose Nelson</a:t>
          </a:r>
        </a:p>
      </dgm:t>
    </dgm:pt>
    <dgm:pt modelId="{0B9CA290-38AC-4EC1-9909-7F42EB4215A9}" type="parTrans" cxnId="{6046AC4E-0422-41F8-95DF-DB9D976D05A5}">
      <dgm:prSet/>
      <dgm:spPr/>
      <dgm:t>
        <a:bodyPr/>
        <a:lstStyle/>
        <a:p>
          <a:endParaRPr lang="en-GB"/>
        </a:p>
      </dgm:t>
    </dgm:pt>
    <dgm:pt modelId="{32D14AAA-6FA1-4630-8B32-16D43CDEF92E}" type="sibTrans" cxnId="{6046AC4E-0422-41F8-95DF-DB9D976D05A5}">
      <dgm:prSet/>
      <dgm:spPr/>
      <dgm:t>
        <a:bodyPr/>
        <a:lstStyle/>
        <a:p>
          <a:endParaRPr lang="en-GB"/>
        </a:p>
      </dgm:t>
    </dgm:pt>
    <dgm:pt modelId="{24D09A0E-AF6F-43EE-A915-11E58F0EAA91}">
      <dgm:prSet phldrT="[Text]" custT="1"/>
      <dgm:spPr/>
      <dgm:t>
        <a:bodyPr/>
        <a:lstStyle/>
        <a:p>
          <a:r>
            <a:rPr lang="en-GB" sz="1800" b="1" dirty="0"/>
            <a:t>Networker &amp; Publicity Officer</a:t>
          </a:r>
        </a:p>
        <a:p>
          <a:r>
            <a:rPr lang="en-GB" sz="1400" dirty="0"/>
            <a:t>Clara Thomson</a:t>
          </a:r>
        </a:p>
      </dgm:t>
    </dgm:pt>
    <dgm:pt modelId="{591C4EDA-2E3A-4D67-8BBE-0ED3FB8DE7D6}" type="parTrans" cxnId="{59B7DD02-7B8D-4D51-9B83-447A381DE3EE}">
      <dgm:prSet/>
      <dgm:spPr/>
      <dgm:t>
        <a:bodyPr/>
        <a:lstStyle/>
        <a:p>
          <a:endParaRPr lang="en-GB"/>
        </a:p>
      </dgm:t>
    </dgm:pt>
    <dgm:pt modelId="{716CCC04-D692-4FCA-BB6A-283725487F56}" type="sibTrans" cxnId="{59B7DD02-7B8D-4D51-9B83-447A381DE3EE}">
      <dgm:prSet/>
      <dgm:spPr/>
      <dgm:t>
        <a:bodyPr/>
        <a:lstStyle/>
        <a:p>
          <a:endParaRPr lang="en-GB"/>
        </a:p>
      </dgm:t>
    </dgm:pt>
    <dgm:pt modelId="{35D54FED-E366-440C-A4BA-0A4B58228D55}">
      <dgm:prSet phldrT="[Text]" custT="1"/>
      <dgm:spPr/>
      <dgm:t>
        <a:bodyPr/>
        <a:lstStyle/>
        <a:p>
          <a:r>
            <a:rPr lang="en-GB" sz="1800" b="1" dirty="0"/>
            <a:t>School Liaison </a:t>
          </a:r>
        </a:p>
        <a:p>
          <a:r>
            <a:rPr lang="en-GB" sz="1400" b="0" dirty="0"/>
            <a:t>Sonia Hunter</a:t>
          </a:r>
        </a:p>
      </dgm:t>
    </dgm:pt>
    <dgm:pt modelId="{40BC7428-92A8-42E5-B9C8-0A417DBA112C}" type="parTrans" cxnId="{288BCC3C-3B28-43BF-BD54-3CD6A5EBF44C}">
      <dgm:prSet/>
      <dgm:spPr/>
      <dgm:t>
        <a:bodyPr/>
        <a:lstStyle/>
        <a:p>
          <a:endParaRPr lang="en-GB"/>
        </a:p>
      </dgm:t>
    </dgm:pt>
    <dgm:pt modelId="{56862EA9-FD22-4278-AF95-F2252337DE56}" type="sibTrans" cxnId="{288BCC3C-3B28-43BF-BD54-3CD6A5EBF44C}">
      <dgm:prSet/>
      <dgm:spPr/>
      <dgm:t>
        <a:bodyPr/>
        <a:lstStyle/>
        <a:p>
          <a:endParaRPr lang="en-GB"/>
        </a:p>
      </dgm:t>
    </dgm:pt>
    <dgm:pt modelId="{7CE53651-AC6F-4786-A214-0B4EFA67684A}">
      <dgm:prSet phldrT="[Text]" custT="1"/>
      <dgm:spPr/>
      <dgm:t>
        <a:bodyPr/>
        <a:lstStyle/>
        <a:p>
          <a:r>
            <a:rPr lang="en-GB" sz="1800" b="1" dirty="0"/>
            <a:t>Sponsorship &amp; Raffle Coordinator</a:t>
          </a:r>
        </a:p>
        <a:p>
          <a:r>
            <a:rPr lang="en-GB" sz="1400" b="0" dirty="0"/>
            <a:t>Katy Robinson</a:t>
          </a:r>
        </a:p>
      </dgm:t>
    </dgm:pt>
    <dgm:pt modelId="{EBD1E5DA-F7F5-4E11-B39E-6065BF1FC670}" type="parTrans" cxnId="{0E711CD4-DD83-4B42-AD40-0FB65ADF1DD6}">
      <dgm:prSet/>
      <dgm:spPr/>
      <dgm:t>
        <a:bodyPr/>
        <a:lstStyle/>
        <a:p>
          <a:endParaRPr lang="en-GB"/>
        </a:p>
      </dgm:t>
    </dgm:pt>
    <dgm:pt modelId="{3825E1E3-FD5C-41B0-AB74-A7FAE9421924}" type="sibTrans" cxnId="{0E711CD4-DD83-4B42-AD40-0FB65ADF1DD6}">
      <dgm:prSet/>
      <dgm:spPr/>
      <dgm:t>
        <a:bodyPr/>
        <a:lstStyle/>
        <a:p>
          <a:endParaRPr lang="en-GB"/>
        </a:p>
      </dgm:t>
    </dgm:pt>
    <dgm:pt modelId="{29934D1A-B309-49B9-9465-A40FEFAF9BF5}">
      <dgm:prSet phldrT="[Text]" custT="1"/>
      <dgm:spPr/>
      <dgm:t>
        <a:bodyPr/>
        <a:lstStyle/>
        <a:p>
          <a:r>
            <a:rPr lang="en-GB" sz="1800" b="1" dirty="0"/>
            <a:t>General Committee Members</a:t>
          </a:r>
        </a:p>
        <a:p>
          <a:r>
            <a:rPr lang="en-GB" sz="1400" b="0" dirty="0"/>
            <a:t>Kate Marchant, Hayley McCabe, Gemma Wells, Jackie </a:t>
          </a:r>
          <a:r>
            <a:rPr lang="en-GB" sz="1400" b="0" dirty="0" err="1"/>
            <a:t>Defee</a:t>
          </a:r>
          <a:r>
            <a:rPr lang="en-GB" sz="1400" b="0" dirty="0"/>
            <a:t>, Pam Stewart, Sarah </a:t>
          </a:r>
          <a:r>
            <a:rPr lang="en-GB" sz="1400" b="0" dirty="0" err="1"/>
            <a:t>Mackley</a:t>
          </a:r>
          <a:r>
            <a:rPr lang="en-GB" sz="1400" b="0" dirty="0"/>
            <a:t> </a:t>
          </a:r>
        </a:p>
      </dgm:t>
    </dgm:pt>
    <dgm:pt modelId="{895CC50F-2202-4E01-A0CE-742BB6B5F864}" type="parTrans" cxnId="{3BB52235-5F93-438C-962D-95E340132ECA}">
      <dgm:prSet/>
      <dgm:spPr/>
      <dgm:t>
        <a:bodyPr/>
        <a:lstStyle/>
        <a:p>
          <a:endParaRPr lang="en-GB"/>
        </a:p>
      </dgm:t>
    </dgm:pt>
    <dgm:pt modelId="{A8C6C85C-FAA9-49CA-9735-78D8D6277ECE}" type="sibTrans" cxnId="{3BB52235-5F93-438C-962D-95E340132ECA}">
      <dgm:prSet/>
      <dgm:spPr/>
      <dgm:t>
        <a:bodyPr/>
        <a:lstStyle/>
        <a:p>
          <a:endParaRPr lang="en-GB"/>
        </a:p>
      </dgm:t>
    </dgm:pt>
    <dgm:pt modelId="{AFEC69A9-AAFC-4A92-ACBA-9717BEF58C3E}">
      <dgm:prSet phldrT="[Text]" custT="1"/>
      <dgm:spPr/>
      <dgm:t>
        <a:bodyPr/>
        <a:lstStyle/>
        <a:p>
          <a:r>
            <a:rPr lang="en-GB" b="1" dirty="0"/>
            <a:t>Secretary</a:t>
          </a:r>
        </a:p>
        <a:p>
          <a:r>
            <a:rPr lang="en-GB" sz="1400" b="0" dirty="0"/>
            <a:t>Shared between several committee members</a:t>
          </a:r>
        </a:p>
      </dgm:t>
    </dgm:pt>
    <dgm:pt modelId="{33141793-1B88-4F9E-AB8D-C118F4D12C90}" type="parTrans" cxnId="{4E1B4228-6A65-4A31-BCB5-DF58BBAC17F4}">
      <dgm:prSet/>
      <dgm:spPr/>
      <dgm:t>
        <a:bodyPr/>
        <a:lstStyle/>
        <a:p>
          <a:endParaRPr lang="en-GB"/>
        </a:p>
      </dgm:t>
    </dgm:pt>
    <dgm:pt modelId="{6F576E5F-78DA-4DB2-9B99-0DCF90CF3CC7}" type="sibTrans" cxnId="{4E1B4228-6A65-4A31-BCB5-DF58BBAC17F4}">
      <dgm:prSet/>
      <dgm:spPr/>
      <dgm:t>
        <a:bodyPr/>
        <a:lstStyle/>
        <a:p>
          <a:endParaRPr lang="en-GB"/>
        </a:p>
      </dgm:t>
    </dgm:pt>
    <dgm:pt modelId="{F03F9504-8501-460C-915C-653180FE18E6}" type="pres">
      <dgm:prSet presAssocID="{CC225B97-3408-4197-AA6D-16FDC6E75FD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357141-0FF8-4F5B-83D4-90C3F9267D5A}" type="pres">
      <dgm:prSet presAssocID="{0B13291A-097D-4404-9461-6DB6C15C5302}" presName="composite" presStyleCnt="0"/>
      <dgm:spPr/>
    </dgm:pt>
    <dgm:pt modelId="{43FB766A-D7E3-4452-8667-8A52652C7DCD}" type="pres">
      <dgm:prSet presAssocID="{0B13291A-097D-4404-9461-6DB6C15C5302}" presName="imgShp" presStyleLbl="fgImgPlace1" presStyleIdx="0" presStyleCnt="7" custFlipVert="1" custFlipHor="1" custScaleX="31178" custScaleY="16338"/>
      <dgm:spPr/>
    </dgm:pt>
    <dgm:pt modelId="{2690348B-113B-471F-BE3F-47C2C279D271}" type="pres">
      <dgm:prSet presAssocID="{0B13291A-097D-4404-9461-6DB6C15C5302}" presName="txShp" presStyleLbl="node1" presStyleIdx="0" presStyleCnt="7" custLinFactNeighborX="2356" custLinFactNeighborY="63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2E344-3B45-4A1A-B7D0-D030FE8B8A37}" type="pres">
      <dgm:prSet presAssocID="{BFE08050-1DA7-437F-A443-7E0A37EF7A5E}" presName="spacing" presStyleCnt="0"/>
      <dgm:spPr/>
    </dgm:pt>
    <dgm:pt modelId="{60F2E846-778D-4C00-99D4-90ECBD599DB1}" type="pres">
      <dgm:prSet presAssocID="{AFEC69A9-AAFC-4A92-ACBA-9717BEF58C3E}" presName="composite" presStyleCnt="0"/>
      <dgm:spPr/>
    </dgm:pt>
    <dgm:pt modelId="{FE2069A7-3281-44F2-A2DF-8F7A386E6B43}" type="pres">
      <dgm:prSet presAssocID="{AFEC69A9-AAFC-4A92-ACBA-9717BEF58C3E}" presName="imgShp" presStyleLbl="fgImgPlace1" presStyleIdx="1" presStyleCnt="7"/>
      <dgm:spPr/>
    </dgm:pt>
    <dgm:pt modelId="{310CDD59-2127-4B15-A6CC-75FCE8EDFAE2}" type="pres">
      <dgm:prSet presAssocID="{AFEC69A9-AAFC-4A92-ACBA-9717BEF58C3E}" presName="txShp" presStyleLbl="node1" presStyleIdx="1" presStyleCnt="7" custLinFactNeighborX="965" custLinFactNeighborY="-2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EA2F0-1843-413B-AE97-75AF635C2155}" type="pres">
      <dgm:prSet presAssocID="{6F576E5F-78DA-4DB2-9B99-0DCF90CF3CC7}" presName="spacing" presStyleCnt="0"/>
      <dgm:spPr/>
    </dgm:pt>
    <dgm:pt modelId="{2FAE749F-E645-4001-9910-DCB16DDC790E}" type="pres">
      <dgm:prSet presAssocID="{52BE5206-4569-48B1-B5CC-D1962A741CC6}" presName="composite" presStyleCnt="0"/>
      <dgm:spPr/>
    </dgm:pt>
    <dgm:pt modelId="{9517459D-B230-4C55-8961-8E10198FE366}" type="pres">
      <dgm:prSet presAssocID="{52BE5206-4569-48B1-B5CC-D1962A741CC6}" presName="imgShp" presStyleLbl="fgImgPlace1" presStyleIdx="2" presStyleCnt="7"/>
      <dgm:spPr/>
    </dgm:pt>
    <dgm:pt modelId="{4C4AA91B-5CB9-4857-8D81-830F32053C32}" type="pres">
      <dgm:prSet presAssocID="{52BE5206-4569-48B1-B5CC-D1962A741CC6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27315-9F0F-4C28-BB3F-D786ACA063FA}" type="pres">
      <dgm:prSet presAssocID="{32D14AAA-6FA1-4630-8B32-16D43CDEF92E}" presName="spacing" presStyleCnt="0"/>
      <dgm:spPr/>
    </dgm:pt>
    <dgm:pt modelId="{72A0A97D-AA92-4932-B4FE-2AF64F378815}" type="pres">
      <dgm:prSet presAssocID="{24D09A0E-AF6F-43EE-A915-11E58F0EAA91}" presName="composite" presStyleCnt="0"/>
      <dgm:spPr/>
    </dgm:pt>
    <dgm:pt modelId="{0A129DB8-74C4-48A9-BF12-766E8927F668}" type="pres">
      <dgm:prSet presAssocID="{24D09A0E-AF6F-43EE-A915-11E58F0EAA91}" presName="imgShp" presStyleLbl="fgImgPlace1" presStyleIdx="3" presStyleCnt="7" custLinFactNeighborX="-3582" custLinFactNeighborY="6212"/>
      <dgm:spPr/>
    </dgm:pt>
    <dgm:pt modelId="{47B8D6FA-2D38-4EA9-85DF-8AA0720979A3}" type="pres">
      <dgm:prSet presAssocID="{24D09A0E-AF6F-43EE-A915-11E58F0EAA91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23D7E-572B-49CD-AB1C-1CA49E1D88EB}" type="pres">
      <dgm:prSet presAssocID="{716CCC04-D692-4FCA-BB6A-283725487F56}" presName="spacing" presStyleCnt="0"/>
      <dgm:spPr/>
    </dgm:pt>
    <dgm:pt modelId="{A4B76C4A-02FA-4089-8D92-202272225310}" type="pres">
      <dgm:prSet presAssocID="{35D54FED-E366-440C-A4BA-0A4B58228D55}" presName="composite" presStyleCnt="0"/>
      <dgm:spPr/>
    </dgm:pt>
    <dgm:pt modelId="{7D42E5DE-555F-4636-95BB-DD87A35CBD23}" type="pres">
      <dgm:prSet presAssocID="{35D54FED-E366-440C-A4BA-0A4B58228D55}" presName="imgShp" presStyleLbl="fgImgPlace1" presStyleIdx="4" presStyleCnt="7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58BE78F-8CF7-40E6-B4CF-CB9935778EDF}" type="pres">
      <dgm:prSet presAssocID="{35D54FED-E366-440C-A4BA-0A4B58228D55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170C3-8720-4EEF-8825-539FC0EFABE9}" type="pres">
      <dgm:prSet presAssocID="{56862EA9-FD22-4278-AF95-F2252337DE56}" presName="spacing" presStyleCnt="0"/>
      <dgm:spPr/>
    </dgm:pt>
    <dgm:pt modelId="{3C6BD4B9-1FF4-4CC0-BAA5-8D44C399FA44}" type="pres">
      <dgm:prSet presAssocID="{7CE53651-AC6F-4786-A214-0B4EFA67684A}" presName="composite" presStyleCnt="0"/>
      <dgm:spPr/>
    </dgm:pt>
    <dgm:pt modelId="{8E476D8C-6509-46FF-B621-66B13B4CC39F}" type="pres">
      <dgm:prSet presAssocID="{7CE53651-AC6F-4786-A214-0B4EFA67684A}" presName="imgShp" presStyleLbl="fgImgPlace1" presStyleIdx="5" presStyleCnt="7"/>
      <dgm:spPr/>
    </dgm:pt>
    <dgm:pt modelId="{5E38147B-F7DA-4945-BBA4-92CABF9C54C2}" type="pres">
      <dgm:prSet presAssocID="{7CE53651-AC6F-4786-A214-0B4EFA67684A}" presName="txShp" presStyleLbl="node1" presStyleIdx="5" presStyleCnt="7" custLinFactNeighborX="-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04D06-7CFC-4443-9183-BEBB3F670989}" type="pres">
      <dgm:prSet presAssocID="{3825E1E3-FD5C-41B0-AB74-A7FAE9421924}" presName="spacing" presStyleCnt="0"/>
      <dgm:spPr/>
    </dgm:pt>
    <dgm:pt modelId="{07245F74-D421-4744-90BD-7EAF564684B7}" type="pres">
      <dgm:prSet presAssocID="{29934D1A-B309-49B9-9465-A40FEFAF9BF5}" presName="composite" presStyleCnt="0"/>
      <dgm:spPr/>
    </dgm:pt>
    <dgm:pt modelId="{F23BD894-1E2B-4DC3-BCFB-A027824424E9}" type="pres">
      <dgm:prSet presAssocID="{29934D1A-B309-49B9-9465-A40FEFAF9BF5}" presName="imgShp" presStyleLbl="fgImgPlace1" presStyleIdx="6" presStyleCnt="7"/>
      <dgm:spPr/>
    </dgm:pt>
    <dgm:pt modelId="{60F89AFC-C03D-4B6B-9B07-07B95166418D}" type="pres">
      <dgm:prSet presAssocID="{29934D1A-B309-49B9-9465-A40FEFAF9BF5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BDB1DC-4CA0-48F2-87FA-B9B98541532A}" type="presOf" srcId="{CC225B97-3408-4197-AA6D-16FDC6E75FD3}" destId="{F03F9504-8501-460C-915C-653180FE18E6}" srcOrd="0" destOrd="0" presId="urn:microsoft.com/office/officeart/2005/8/layout/vList3"/>
    <dgm:cxn modelId="{B8A0A127-AB4D-4694-9836-45FDADEB1277}" type="presOf" srcId="{AFEC69A9-AAFC-4A92-ACBA-9717BEF58C3E}" destId="{310CDD59-2127-4B15-A6CC-75FCE8EDFAE2}" srcOrd="0" destOrd="0" presId="urn:microsoft.com/office/officeart/2005/8/layout/vList3"/>
    <dgm:cxn modelId="{B5BB0FDF-DFD4-407D-A7DC-483E3E9C9AAB}" type="presOf" srcId="{0B13291A-097D-4404-9461-6DB6C15C5302}" destId="{2690348B-113B-471F-BE3F-47C2C279D271}" srcOrd="0" destOrd="0" presId="urn:microsoft.com/office/officeart/2005/8/layout/vList3"/>
    <dgm:cxn modelId="{59B7DD02-7B8D-4D51-9B83-447A381DE3EE}" srcId="{CC225B97-3408-4197-AA6D-16FDC6E75FD3}" destId="{24D09A0E-AF6F-43EE-A915-11E58F0EAA91}" srcOrd="3" destOrd="0" parTransId="{591C4EDA-2E3A-4D67-8BBE-0ED3FB8DE7D6}" sibTransId="{716CCC04-D692-4FCA-BB6A-283725487F56}"/>
    <dgm:cxn modelId="{3A636066-5EA3-4005-BBC6-1C2128D98527}" type="presOf" srcId="{24D09A0E-AF6F-43EE-A915-11E58F0EAA91}" destId="{47B8D6FA-2D38-4EA9-85DF-8AA0720979A3}" srcOrd="0" destOrd="0" presId="urn:microsoft.com/office/officeart/2005/8/layout/vList3"/>
    <dgm:cxn modelId="{B300A38B-0555-4714-AB95-CAB86C27C503}" type="presOf" srcId="{7CE53651-AC6F-4786-A214-0B4EFA67684A}" destId="{5E38147B-F7DA-4945-BBA4-92CABF9C54C2}" srcOrd="0" destOrd="0" presId="urn:microsoft.com/office/officeart/2005/8/layout/vList3"/>
    <dgm:cxn modelId="{288BCC3C-3B28-43BF-BD54-3CD6A5EBF44C}" srcId="{CC225B97-3408-4197-AA6D-16FDC6E75FD3}" destId="{35D54FED-E366-440C-A4BA-0A4B58228D55}" srcOrd="4" destOrd="0" parTransId="{40BC7428-92A8-42E5-B9C8-0A417DBA112C}" sibTransId="{56862EA9-FD22-4278-AF95-F2252337DE56}"/>
    <dgm:cxn modelId="{6046AC4E-0422-41F8-95DF-DB9D976D05A5}" srcId="{CC225B97-3408-4197-AA6D-16FDC6E75FD3}" destId="{52BE5206-4569-48B1-B5CC-D1962A741CC6}" srcOrd="2" destOrd="0" parTransId="{0B9CA290-38AC-4EC1-9909-7F42EB4215A9}" sibTransId="{32D14AAA-6FA1-4630-8B32-16D43CDEF92E}"/>
    <dgm:cxn modelId="{CBEB0776-0963-4132-B480-583803C5BFD8}" srcId="{CC225B97-3408-4197-AA6D-16FDC6E75FD3}" destId="{0B13291A-097D-4404-9461-6DB6C15C5302}" srcOrd="0" destOrd="0" parTransId="{EDA56A33-DD85-4391-BA55-C4A949EDCD1E}" sibTransId="{BFE08050-1DA7-437F-A443-7E0A37EF7A5E}"/>
    <dgm:cxn modelId="{3BB52235-5F93-438C-962D-95E340132ECA}" srcId="{CC225B97-3408-4197-AA6D-16FDC6E75FD3}" destId="{29934D1A-B309-49B9-9465-A40FEFAF9BF5}" srcOrd="6" destOrd="0" parTransId="{895CC50F-2202-4E01-A0CE-742BB6B5F864}" sibTransId="{A8C6C85C-FAA9-49CA-9735-78D8D6277ECE}"/>
    <dgm:cxn modelId="{0E711CD4-DD83-4B42-AD40-0FB65ADF1DD6}" srcId="{CC225B97-3408-4197-AA6D-16FDC6E75FD3}" destId="{7CE53651-AC6F-4786-A214-0B4EFA67684A}" srcOrd="5" destOrd="0" parTransId="{EBD1E5DA-F7F5-4E11-B39E-6065BF1FC670}" sibTransId="{3825E1E3-FD5C-41B0-AB74-A7FAE9421924}"/>
    <dgm:cxn modelId="{4E1B4228-6A65-4A31-BCB5-DF58BBAC17F4}" srcId="{CC225B97-3408-4197-AA6D-16FDC6E75FD3}" destId="{AFEC69A9-AAFC-4A92-ACBA-9717BEF58C3E}" srcOrd="1" destOrd="0" parTransId="{33141793-1B88-4F9E-AB8D-C118F4D12C90}" sibTransId="{6F576E5F-78DA-4DB2-9B99-0DCF90CF3CC7}"/>
    <dgm:cxn modelId="{CE3A86AD-FDF3-423F-A7D4-64323A0C5457}" type="presOf" srcId="{52BE5206-4569-48B1-B5CC-D1962A741CC6}" destId="{4C4AA91B-5CB9-4857-8D81-830F32053C32}" srcOrd="0" destOrd="0" presId="urn:microsoft.com/office/officeart/2005/8/layout/vList3"/>
    <dgm:cxn modelId="{F95091F0-3C59-43D0-940A-C47484E67112}" type="presOf" srcId="{29934D1A-B309-49B9-9465-A40FEFAF9BF5}" destId="{60F89AFC-C03D-4B6B-9B07-07B95166418D}" srcOrd="0" destOrd="0" presId="urn:microsoft.com/office/officeart/2005/8/layout/vList3"/>
    <dgm:cxn modelId="{94CFC6EB-D189-46A9-959E-944EEA798EB4}" type="presOf" srcId="{35D54FED-E366-440C-A4BA-0A4B58228D55}" destId="{E58BE78F-8CF7-40E6-B4CF-CB9935778EDF}" srcOrd="0" destOrd="0" presId="urn:microsoft.com/office/officeart/2005/8/layout/vList3"/>
    <dgm:cxn modelId="{DD95461D-9E73-4F52-90FD-46D0B0403C4C}" type="presParOf" srcId="{F03F9504-8501-460C-915C-653180FE18E6}" destId="{B9357141-0FF8-4F5B-83D4-90C3F9267D5A}" srcOrd="0" destOrd="0" presId="urn:microsoft.com/office/officeart/2005/8/layout/vList3"/>
    <dgm:cxn modelId="{0554BF61-A0BB-467D-A042-FA19B25F5F3A}" type="presParOf" srcId="{B9357141-0FF8-4F5B-83D4-90C3F9267D5A}" destId="{43FB766A-D7E3-4452-8667-8A52652C7DCD}" srcOrd="0" destOrd="0" presId="urn:microsoft.com/office/officeart/2005/8/layout/vList3"/>
    <dgm:cxn modelId="{70A4D97B-0C6E-4876-8B8E-BF998E9D94ED}" type="presParOf" srcId="{B9357141-0FF8-4F5B-83D4-90C3F9267D5A}" destId="{2690348B-113B-471F-BE3F-47C2C279D271}" srcOrd="1" destOrd="0" presId="urn:microsoft.com/office/officeart/2005/8/layout/vList3"/>
    <dgm:cxn modelId="{0434E0B5-1F62-4E73-B2E3-B3C089F0A4CC}" type="presParOf" srcId="{F03F9504-8501-460C-915C-653180FE18E6}" destId="{2E72E344-3B45-4A1A-B7D0-D030FE8B8A37}" srcOrd="1" destOrd="0" presId="urn:microsoft.com/office/officeart/2005/8/layout/vList3"/>
    <dgm:cxn modelId="{3DD98BBF-DE00-48E6-AC1E-D64039750491}" type="presParOf" srcId="{F03F9504-8501-460C-915C-653180FE18E6}" destId="{60F2E846-778D-4C00-99D4-90ECBD599DB1}" srcOrd="2" destOrd="0" presId="urn:microsoft.com/office/officeart/2005/8/layout/vList3"/>
    <dgm:cxn modelId="{B0C2957E-32DA-4D18-8E81-93B217BD1FB9}" type="presParOf" srcId="{60F2E846-778D-4C00-99D4-90ECBD599DB1}" destId="{FE2069A7-3281-44F2-A2DF-8F7A386E6B43}" srcOrd="0" destOrd="0" presId="urn:microsoft.com/office/officeart/2005/8/layout/vList3"/>
    <dgm:cxn modelId="{9EA265B7-7DF9-4D16-AB74-5CDD8DA28B40}" type="presParOf" srcId="{60F2E846-778D-4C00-99D4-90ECBD599DB1}" destId="{310CDD59-2127-4B15-A6CC-75FCE8EDFAE2}" srcOrd="1" destOrd="0" presId="urn:microsoft.com/office/officeart/2005/8/layout/vList3"/>
    <dgm:cxn modelId="{8C6BBB87-BEFE-49F8-89C1-19160A0399BE}" type="presParOf" srcId="{F03F9504-8501-460C-915C-653180FE18E6}" destId="{C11EA2F0-1843-413B-AE97-75AF635C2155}" srcOrd="3" destOrd="0" presId="urn:microsoft.com/office/officeart/2005/8/layout/vList3"/>
    <dgm:cxn modelId="{9A1A45F4-326D-40B4-A087-A275A05026FF}" type="presParOf" srcId="{F03F9504-8501-460C-915C-653180FE18E6}" destId="{2FAE749F-E645-4001-9910-DCB16DDC790E}" srcOrd="4" destOrd="0" presId="urn:microsoft.com/office/officeart/2005/8/layout/vList3"/>
    <dgm:cxn modelId="{64983D9C-FC51-402A-AC6E-44F4AC617249}" type="presParOf" srcId="{2FAE749F-E645-4001-9910-DCB16DDC790E}" destId="{9517459D-B230-4C55-8961-8E10198FE366}" srcOrd="0" destOrd="0" presId="urn:microsoft.com/office/officeart/2005/8/layout/vList3"/>
    <dgm:cxn modelId="{C32B24C9-5A15-4702-B1E8-DCE7B5101FA8}" type="presParOf" srcId="{2FAE749F-E645-4001-9910-DCB16DDC790E}" destId="{4C4AA91B-5CB9-4857-8D81-830F32053C32}" srcOrd="1" destOrd="0" presId="urn:microsoft.com/office/officeart/2005/8/layout/vList3"/>
    <dgm:cxn modelId="{FDD13A37-DFD9-4260-B5B0-7B83B22553CD}" type="presParOf" srcId="{F03F9504-8501-460C-915C-653180FE18E6}" destId="{17527315-9F0F-4C28-BB3F-D786ACA063FA}" srcOrd="5" destOrd="0" presId="urn:microsoft.com/office/officeart/2005/8/layout/vList3"/>
    <dgm:cxn modelId="{BAA42749-9883-45DD-B926-DF9750800947}" type="presParOf" srcId="{F03F9504-8501-460C-915C-653180FE18E6}" destId="{72A0A97D-AA92-4932-B4FE-2AF64F378815}" srcOrd="6" destOrd="0" presId="urn:microsoft.com/office/officeart/2005/8/layout/vList3"/>
    <dgm:cxn modelId="{7B7C66BB-6BE3-4B91-A644-FBC2BB34DE02}" type="presParOf" srcId="{72A0A97D-AA92-4932-B4FE-2AF64F378815}" destId="{0A129DB8-74C4-48A9-BF12-766E8927F668}" srcOrd="0" destOrd="0" presId="urn:microsoft.com/office/officeart/2005/8/layout/vList3"/>
    <dgm:cxn modelId="{2C1767F2-A653-4FE2-80B9-9027377D1673}" type="presParOf" srcId="{72A0A97D-AA92-4932-B4FE-2AF64F378815}" destId="{47B8D6FA-2D38-4EA9-85DF-8AA0720979A3}" srcOrd="1" destOrd="0" presId="urn:microsoft.com/office/officeart/2005/8/layout/vList3"/>
    <dgm:cxn modelId="{EB84958D-AD83-4AC6-87AC-AF92DC4F6EC4}" type="presParOf" srcId="{F03F9504-8501-460C-915C-653180FE18E6}" destId="{A3923D7E-572B-49CD-AB1C-1CA49E1D88EB}" srcOrd="7" destOrd="0" presId="urn:microsoft.com/office/officeart/2005/8/layout/vList3"/>
    <dgm:cxn modelId="{B3B5A7A1-A01E-4B09-BDF3-4524D37B97BC}" type="presParOf" srcId="{F03F9504-8501-460C-915C-653180FE18E6}" destId="{A4B76C4A-02FA-4089-8D92-202272225310}" srcOrd="8" destOrd="0" presId="urn:microsoft.com/office/officeart/2005/8/layout/vList3"/>
    <dgm:cxn modelId="{ADB8E777-126F-44A6-941E-792DAB6F96CA}" type="presParOf" srcId="{A4B76C4A-02FA-4089-8D92-202272225310}" destId="{7D42E5DE-555F-4636-95BB-DD87A35CBD23}" srcOrd="0" destOrd="0" presId="urn:microsoft.com/office/officeart/2005/8/layout/vList3"/>
    <dgm:cxn modelId="{246D670E-D467-479D-B26E-DDF2882D7377}" type="presParOf" srcId="{A4B76C4A-02FA-4089-8D92-202272225310}" destId="{E58BE78F-8CF7-40E6-B4CF-CB9935778EDF}" srcOrd="1" destOrd="0" presId="urn:microsoft.com/office/officeart/2005/8/layout/vList3"/>
    <dgm:cxn modelId="{955BAFE0-090F-496B-BDA9-A25F9513E95D}" type="presParOf" srcId="{F03F9504-8501-460C-915C-653180FE18E6}" destId="{F80170C3-8720-4EEF-8825-539FC0EFABE9}" srcOrd="9" destOrd="0" presId="urn:microsoft.com/office/officeart/2005/8/layout/vList3"/>
    <dgm:cxn modelId="{61FF7839-4335-4FE2-9868-CF04375BACEE}" type="presParOf" srcId="{F03F9504-8501-460C-915C-653180FE18E6}" destId="{3C6BD4B9-1FF4-4CC0-BAA5-8D44C399FA44}" srcOrd="10" destOrd="0" presId="urn:microsoft.com/office/officeart/2005/8/layout/vList3"/>
    <dgm:cxn modelId="{A3DF6465-6043-4198-9410-6A60FEC8769E}" type="presParOf" srcId="{3C6BD4B9-1FF4-4CC0-BAA5-8D44C399FA44}" destId="{8E476D8C-6509-46FF-B621-66B13B4CC39F}" srcOrd="0" destOrd="0" presId="urn:microsoft.com/office/officeart/2005/8/layout/vList3"/>
    <dgm:cxn modelId="{6FA7B183-475B-4126-AAA1-3D2510B37005}" type="presParOf" srcId="{3C6BD4B9-1FF4-4CC0-BAA5-8D44C399FA44}" destId="{5E38147B-F7DA-4945-BBA4-92CABF9C54C2}" srcOrd="1" destOrd="0" presId="urn:microsoft.com/office/officeart/2005/8/layout/vList3"/>
    <dgm:cxn modelId="{60EBAC15-DBD1-4F94-ABE0-1913C9D40765}" type="presParOf" srcId="{F03F9504-8501-460C-915C-653180FE18E6}" destId="{7AB04D06-7CFC-4443-9183-BEBB3F670989}" srcOrd="11" destOrd="0" presId="urn:microsoft.com/office/officeart/2005/8/layout/vList3"/>
    <dgm:cxn modelId="{A13658F1-DCF7-4F3C-9094-CD6799F67228}" type="presParOf" srcId="{F03F9504-8501-460C-915C-653180FE18E6}" destId="{07245F74-D421-4744-90BD-7EAF564684B7}" srcOrd="12" destOrd="0" presId="urn:microsoft.com/office/officeart/2005/8/layout/vList3"/>
    <dgm:cxn modelId="{37922584-AFC0-4809-AF15-A5C0FA68E480}" type="presParOf" srcId="{07245F74-D421-4744-90BD-7EAF564684B7}" destId="{F23BD894-1E2B-4DC3-BCFB-A027824424E9}" srcOrd="0" destOrd="0" presId="urn:microsoft.com/office/officeart/2005/8/layout/vList3"/>
    <dgm:cxn modelId="{CE08233C-346A-4596-9BBF-F715BAA9BA07}" type="presParOf" srcId="{07245F74-D421-4744-90BD-7EAF564684B7}" destId="{60F89AFC-C03D-4B6B-9B07-07B95166418D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0348B-113B-471F-BE3F-47C2C279D271}">
      <dsp:nvSpPr>
        <dsp:cNvPr id="0" name=""/>
        <dsp:cNvSpPr/>
      </dsp:nvSpPr>
      <dsp:spPr>
        <a:xfrm rot="10800000">
          <a:off x="1214425" y="48427"/>
          <a:ext cx="4200847" cy="735715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43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/>
            <a:t>Co-Chairs</a:t>
          </a:r>
          <a:r>
            <a:rPr lang="en-GB" sz="1800" kern="1200" dirty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Rachael Seymour &amp; Clara Thomson</a:t>
          </a:r>
        </a:p>
      </dsp:txBody>
      <dsp:txXfrm rot="10800000">
        <a:off x="1398354" y="48427"/>
        <a:ext cx="4016918" cy="735715"/>
      </dsp:txXfrm>
    </dsp:sp>
    <dsp:sp modelId="{43FB766A-D7E3-4452-8667-8A52652C7DCD}">
      <dsp:nvSpPr>
        <dsp:cNvPr id="0" name=""/>
        <dsp:cNvSpPr/>
      </dsp:nvSpPr>
      <dsp:spPr>
        <a:xfrm flipH="1" flipV="1">
          <a:off x="1000762" y="309157"/>
          <a:ext cx="229381" cy="120201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CDD59-2127-4B15-A6CC-75FCE8EDFAE2}">
      <dsp:nvSpPr>
        <dsp:cNvPr id="0" name=""/>
        <dsp:cNvSpPr/>
      </dsp:nvSpPr>
      <dsp:spPr>
        <a:xfrm rot="10800000">
          <a:off x="1282575" y="938413"/>
          <a:ext cx="4200847" cy="735715"/>
        </a:xfrm>
        <a:prstGeom prst="homePlate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430" tIns="137160" rIns="256032" bIns="13716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b="1" kern="1200" dirty="0"/>
            <a:t>Secretary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/>
            <a:t>Shared between several committee members</a:t>
          </a:r>
        </a:p>
      </dsp:txBody>
      <dsp:txXfrm rot="10800000">
        <a:off x="1466504" y="938413"/>
        <a:ext cx="4016918" cy="735715"/>
      </dsp:txXfrm>
    </dsp:sp>
    <dsp:sp modelId="{FE2069A7-3281-44F2-A2DF-8F7A386E6B43}">
      <dsp:nvSpPr>
        <dsp:cNvPr id="0" name=""/>
        <dsp:cNvSpPr/>
      </dsp:nvSpPr>
      <dsp:spPr>
        <a:xfrm>
          <a:off x="874179" y="956732"/>
          <a:ext cx="735715" cy="735715"/>
        </a:xfrm>
        <a:prstGeom prst="ellipse">
          <a:avLst/>
        </a:prstGeom>
        <a:solidFill>
          <a:schemeClr val="accent5">
            <a:tint val="50000"/>
            <a:hueOff val="-1121607"/>
            <a:satOff val="-3825"/>
            <a:lumOff val="-6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AA91B-5CB9-4857-8D81-830F32053C32}">
      <dsp:nvSpPr>
        <dsp:cNvPr id="0" name=""/>
        <dsp:cNvSpPr/>
      </dsp:nvSpPr>
      <dsp:spPr>
        <a:xfrm rot="10800000">
          <a:off x="1242037" y="1912065"/>
          <a:ext cx="4200847" cy="735715"/>
        </a:xfrm>
        <a:prstGeom prst="homePlat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43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/>
            <a:t>Treasurers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Hannah Kelly &amp; Rose Nelson</a:t>
          </a:r>
        </a:p>
      </dsp:txBody>
      <dsp:txXfrm rot="10800000">
        <a:off x="1425966" y="1912065"/>
        <a:ext cx="4016918" cy="735715"/>
      </dsp:txXfrm>
    </dsp:sp>
    <dsp:sp modelId="{9517459D-B230-4C55-8961-8E10198FE366}">
      <dsp:nvSpPr>
        <dsp:cNvPr id="0" name=""/>
        <dsp:cNvSpPr/>
      </dsp:nvSpPr>
      <dsp:spPr>
        <a:xfrm>
          <a:off x="874179" y="1912065"/>
          <a:ext cx="735715" cy="735715"/>
        </a:xfrm>
        <a:prstGeom prst="ellipse">
          <a:avLst/>
        </a:prstGeom>
        <a:solidFill>
          <a:schemeClr val="accent5">
            <a:tint val="50000"/>
            <a:hueOff val="-2243214"/>
            <a:satOff val="-7649"/>
            <a:lumOff val="-1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B8D6FA-2D38-4EA9-85DF-8AA0720979A3}">
      <dsp:nvSpPr>
        <dsp:cNvPr id="0" name=""/>
        <dsp:cNvSpPr/>
      </dsp:nvSpPr>
      <dsp:spPr>
        <a:xfrm rot="10800000">
          <a:off x="1242037" y="2867398"/>
          <a:ext cx="4200847" cy="735715"/>
        </a:xfrm>
        <a:prstGeom prst="homePlat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43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/>
            <a:t>Networker &amp; Publicity Officer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Clara Thomson</a:t>
          </a:r>
        </a:p>
      </dsp:txBody>
      <dsp:txXfrm rot="10800000">
        <a:off x="1425966" y="2867398"/>
        <a:ext cx="4016918" cy="735715"/>
      </dsp:txXfrm>
    </dsp:sp>
    <dsp:sp modelId="{0A129DB8-74C4-48A9-BF12-766E8927F668}">
      <dsp:nvSpPr>
        <dsp:cNvPr id="0" name=""/>
        <dsp:cNvSpPr/>
      </dsp:nvSpPr>
      <dsp:spPr>
        <a:xfrm>
          <a:off x="847825" y="2913100"/>
          <a:ext cx="735715" cy="735715"/>
        </a:xfrm>
        <a:prstGeom prst="ellipse">
          <a:avLst/>
        </a:prstGeom>
        <a:solidFill>
          <a:schemeClr val="accent5">
            <a:tint val="50000"/>
            <a:hueOff val="-3364820"/>
            <a:satOff val="-11474"/>
            <a:lumOff val="-19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BE78F-8CF7-40E6-B4CF-CB9935778EDF}">
      <dsp:nvSpPr>
        <dsp:cNvPr id="0" name=""/>
        <dsp:cNvSpPr/>
      </dsp:nvSpPr>
      <dsp:spPr>
        <a:xfrm rot="10800000">
          <a:off x="1242037" y="3822730"/>
          <a:ext cx="4200847" cy="735715"/>
        </a:xfrm>
        <a:prstGeom prst="homePlat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43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/>
            <a:t>School Liaison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/>
            <a:t>Sonia Hunter</a:t>
          </a:r>
        </a:p>
      </dsp:txBody>
      <dsp:txXfrm rot="10800000">
        <a:off x="1425966" y="3822730"/>
        <a:ext cx="4016918" cy="735715"/>
      </dsp:txXfrm>
    </dsp:sp>
    <dsp:sp modelId="{7D42E5DE-555F-4636-95BB-DD87A35CBD23}">
      <dsp:nvSpPr>
        <dsp:cNvPr id="0" name=""/>
        <dsp:cNvSpPr/>
      </dsp:nvSpPr>
      <dsp:spPr>
        <a:xfrm>
          <a:off x="874179" y="3822730"/>
          <a:ext cx="735715" cy="735715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8147B-F7DA-4945-BBA4-92CABF9C54C2}">
      <dsp:nvSpPr>
        <dsp:cNvPr id="0" name=""/>
        <dsp:cNvSpPr/>
      </dsp:nvSpPr>
      <dsp:spPr>
        <a:xfrm rot="10800000">
          <a:off x="1226031" y="4778063"/>
          <a:ext cx="4200847" cy="735715"/>
        </a:xfrm>
        <a:prstGeom prst="homePlate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43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/>
            <a:t>Sponsorship &amp; Raffle Coordinator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/>
            <a:t>Katy Robinson</a:t>
          </a:r>
        </a:p>
      </dsp:txBody>
      <dsp:txXfrm rot="10800000">
        <a:off x="1409960" y="4778063"/>
        <a:ext cx="4016918" cy="735715"/>
      </dsp:txXfrm>
    </dsp:sp>
    <dsp:sp modelId="{8E476D8C-6509-46FF-B621-66B13B4CC39F}">
      <dsp:nvSpPr>
        <dsp:cNvPr id="0" name=""/>
        <dsp:cNvSpPr/>
      </dsp:nvSpPr>
      <dsp:spPr>
        <a:xfrm>
          <a:off x="874179" y="4778063"/>
          <a:ext cx="735715" cy="735715"/>
        </a:xfrm>
        <a:prstGeom prst="ellipse">
          <a:avLst/>
        </a:prstGeom>
        <a:solidFill>
          <a:schemeClr val="accent5">
            <a:tint val="50000"/>
            <a:hueOff val="-5608033"/>
            <a:satOff val="-19123"/>
            <a:lumOff val="-31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89AFC-C03D-4B6B-9B07-07B95166418D}">
      <dsp:nvSpPr>
        <dsp:cNvPr id="0" name=""/>
        <dsp:cNvSpPr/>
      </dsp:nvSpPr>
      <dsp:spPr>
        <a:xfrm rot="10800000">
          <a:off x="1242037" y="5733395"/>
          <a:ext cx="4200847" cy="735715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43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/>
            <a:t>General Committee Members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/>
            <a:t>Kate Marchant, Hayley McCabe, Gemma Wells, Jackie </a:t>
          </a:r>
          <a:r>
            <a:rPr lang="en-GB" sz="1400" b="0" kern="1200" dirty="0" err="1"/>
            <a:t>Defee</a:t>
          </a:r>
          <a:r>
            <a:rPr lang="en-GB" sz="1400" b="0" kern="1200" dirty="0"/>
            <a:t>, Pam Stewart, Sarah </a:t>
          </a:r>
          <a:r>
            <a:rPr lang="en-GB" sz="1400" b="0" kern="1200" dirty="0" err="1"/>
            <a:t>Mackley</a:t>
          </a:r>
          <a:r>
            <a:rPr lang="en-GB" sz="1400" b="0" kern="1200" dirty="0"/>
            <a:t> </a:t>
          </a:r>
        </a:p>
      </dsp:txBody>
      <dsp:txXfrm rot="10800000">
        <a:off x="1425966" y="5733395"/>
        <a:ext cx="4016918" cy="735715"/>
      </dsp:txXfrm>
    </dsp:sp>
    <dsp:sp modelId="{F23BD894-1E2B-4DC3-BCFB-A027824424E9}">
      <dsp:nvSpPr>
        <dsp:cNvPr id="0" name=""/>
        <dsp:cNvSpPr/>
      </dsp:nvSpPr>
      <dsp:spPr>
        <a:xfrm>
          <a:off x="874179" y="5733395"/>
          <a:ext cx="735715" cy="735715"/>
        </a:xfrm>
        <a:prstGeom prst="ellipse">
          <a:avLst/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82C9A-CE01-6D90-91B7-3CD6EB0A5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42B4B-505E-7A67-9E32-079947B36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A260A-70F5-7510-B9B0-F0018460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F987-88FB-45C8-BDEC-4375ED997CF1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72E23-4C63-8520-9B2D-D36EFB6E2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F52CE-BE10-1AFA-0D3C-33E95CDE8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3AB1-E33C-449B-A96F-BE753967D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73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E97EC-2CE4-9161-2F09-75EC54AFE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B2EB62-7DCA-3A1B-F510-F083B168A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CBDA8-1ED2-B06C-2892-C1F64E580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F987-88FB-45C8-BDEC-4375ED997CF1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1E0CB-28BE-3EBF-977A-4980A284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19810-D16F-0ECA-D786-BB4C0871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3AB1-E33C-449B-A96F-BE753967D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20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356462-266C-8D42-35C2-043BFD8BD9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7B0721-E089-33BE-D808-7E1DE7521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EEE14-84DB-BADE-C8EA-130B80D51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F987-88FB-45C8-BDEC-4375ED997CF1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7733E-0AE2-CECE-2D28-6EB054805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9E002-C7EB-90F6-B384-08C23C372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3AB1-E33C-449B-A96F-BE753967D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06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5AF9B-3A54-C30B-E63F-8E2AC49C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69BA6-8FFA-63F6-B89F-AB8097350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00877-90EF-D457-E726-1EC317E48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F987-88FB-45C8-BDEC-4375ED997CF1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9135A-AD09-D894-7615-F44B0B7B9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C09E5-95F9-8CF7-8560-B639B8F01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3AB1-E33C-449B-A96F-BE753967D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17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8487D-102E-5298-5CD5-9E0074874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56F76-78E3-C9F6-A14B-ECC59C1F8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CC35E-8F5B-4541-2A41-693434F7D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F987-88FB-45C8-BDEC-4375ED997CF1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6DD64-3E04-BF49-9EB5-47BCB0A31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5ED2F-FA2A-7C96-4FD5-63DE65B2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3AB1-E33C-449B-A96F-BE753967D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13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B167E-5F6F-A7BC-248B-EC9C35CC2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01EFF-21B7-CD2D-0A16-DB50A3C75D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A5CDF6-DCBA-F6D9-325E-32408169C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82A79-B4D0-E20F-DA3C-EB0C71F39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F987-88FB-45C8-BDEC-4375ED997CF1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586FB-C29A-2836-E83F-9C1F6F1F1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4B998-2B44-D55E-025B-7769CA46B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3AB1-E33C-449B-A96F-BE753967D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19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15E20-1CD4-7AD0-F776-2D533A557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538FE-F673-C0A1-1FC8-DE4FE44E1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CF823E-57B3-AE5A-DD29-DB05B5399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1423FC-10E5-F4F4-4512-01272CF17F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5E4AC-145C-886E-E9F4-BEA1F65A9C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54CF72-3CF6-463D-3817-3A9587B3A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F987-88FB-45C8-BDEC-4375ED997CF1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A7130D-AA27-C40F-FE81-59B4C2379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49335D-B7DC-6F3A-0C70-139D85800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3AB1-E33C-449B-A96F-BE753967D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01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8F120-0712-9DA4-3898-E05802F5A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C5259B-6D66-56CA-A2D2-1EA763E59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F987-88FB-45C8-BDEC-4375ED997CF1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D23CA-C3F5-A1B3-6C81-5F4742B79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9A44FD-5EE1-701D-7B27-0CA21CBA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3AB1-E33C-449B-A96F-BE753967D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33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3DC893-E278-200D-42D8-20635CA9A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F987-88FB-45C8-BDEC-4375ED997CF1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F51467-96B1-7171-0D78-1F3175FA6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712D0-A6FA-3F40-250C-800544820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3AB1-E33C-449B-A96F-BE753967D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83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44D81-8CE5-8EDE-F5CA-6B96861D3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70ADF-5B86-CA6A-245B-22C8B34F4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4C7064-30A4-0A8F-BD15-2557A1B58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F4825-0933-35A0-5F6C-101C797F7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F987-88FB-45C8-BDEC-4375ED997CF1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1F305-6818-3551-E29E-F21D5D1F4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324E4-5840-49D4-8FF6-97D68B2C9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3AB1-E33C-449B-A96F-BE753967D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20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0E0FF-261B-1110-9356-492236DF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2D3ADC-476D-37B5-7959-09EAC53A1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82302-9531-7C8F-4BD6-1C9F1B82E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DF48C-9101-9611-F637-D2DDFEFD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F987-88FB-45C8-BDEC-4375ED997CF1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6573A-3744-312B-BE8E-35F96FDC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19D5C-561B-1E1F-0A75-55FE32644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73AB1-E33C-449B-A96F-BE753967D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55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F05C55-C800-B879-48F9-9FC101646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43C71-BD0D-E415-735D-8632ED8F4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ACCB9-281A-9D8F-9C79-11888AE29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FF987-88FB-45C8-BDEC-4375ED997CF1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C1DD2-ECA7-41C9-84AD-044B1DC1E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FDEF4-A1A3-80E4-3B48-97826AD8A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73AB1-E33C-449B-A96F-BE753967D4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54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18" Type="http://schemas.openxmlformats.org/officeDocument/2006/relationships/image" Target="../media/image13.png"/><Relationship Id="rId3" Type="http://schemas.openxmlformats.org/officeDocument/2006/relationships/diagramData" Target="../diagrams/data1.xml"/><Relationship Id="rId21" Type="http://schemas.openxmlformats.org/officeDocument/2006/relationships/image" Target="../media/image16.jpeg"/><Relationship Id="rId7" Type="http://schemas.microsoft.com/office/2007/relationships/diagramDrawing" Target="../diagrams/drawing1.xml"/><Relationship Id="rId12" Type="http://schemas.openxmlformats.org/officeDocument/2006/relationships/image" Target="../media/image7.jpg"/><Relationship Id="rId17" Type="http://schemas.openxmlformats.org/officeDocument/2006/relationships/image" Target="../media/image12.jpeg"/><Relationship Id="rId2" Type="http://schemas.openxmlformats.org/officeDocument/2006/relationships/image" Target="../media/image1.png"/><Relationship Id="rId16" Type="http://schemas.openxmlformats.org/officeDocument/2006/relationships/image" Target="../media/image11.jpeg"/><Relationship Id="rId20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0.jpeg"/><Relationship Id="rId23" Type="http://schemas.openxmlformats.org/officeDocument/2006/relationships/image" Target="../media/image18.jpeg"/><Relationship Id="rId10" Type="http://schemas.openxmlformats.org/officeDocument/2006/relationships/image" Target="../media/image5.jpeg"/><Relationship Id="rId19" Type="http://schemas.openxmlformats.org/officeDocument/2006/relationships/image" Target="../media/image1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Relationship Id="rId14" Type="http://schemas.openxmlformats.org/officeDocument/2006/relationships/image" Target="../media/image9.jpg"/><Relationship Id="rId2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2.jpeg"/><Relationship Id="rId5" Type="http://schemas.openxmlformats.org/officeDocument/2006/relationships/image" Target="../media/image21.pn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13.png"/><Relationship Id="rId4" Type="http://schemas.openxmlformats.org/officeDocument/2006/relationships/image" Target="../media/image2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hegivingmachine.co.uk/causes/friends-of-west-park-school" TargetMode="External"/><Relationship Id="rId5" Type="http://schemas.openxmlformats.org/officeDocument/2006/relationships/image" Target="../media/image32.png"/><Relationship Id="rId10" Type="http://schemas.openxmlformats.org/officeDocument/2006/relationships/image" Target="../media/image13.png"/><Relationship Id="rId4" Type="http://schemas.openxmlformats.org/officeDocument/2006/relationships/hyperlink" Target="http://www.stikins.co.uk/" TargetMode="Externa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49BC03B-9FEE-8EF4-AF2D-1723713660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5" t="12097" r="49325" b="8175"/>
          <a:stretch/>
        </p:blipFill>
        <p:spPr bwMode="auto">
          <a:xfrm>
            <a:off x="113126" y="89402"/>
            <a:ext cx="2954952" cy="10889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5264D6E-969A-DB05-D1AA-E0162A61BB43}"/>
              </a:ext>
            </a:extLst>
          </p:cNvPr>
          <p:cNvGrpSpPr/>
          <p:nvPr/>
        </p:nvGrpSpPr>
        <p:grpSpPr>
          <a:xfrm>
            <a:off x="296005" y="1231602"/>
            <a:ext cx="6711881" cy="3259118"/>
            <a:chOff x="2838450" y="2052637"/>
            <a:chExt cx="6153150" cy="226142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50B9307-F8F1-823B-D091-FDA1FBACFDDD}"/>
                </a:ext>
              </a:extLst>
            </p:cNvPr>
            <p:cNvSpPr/>
            <p:nvPr/>
          </p:nvSpPr>
          <p:spPr>
            <a:xfrm>
              <a:off x="2838450" y="2052637"/>
              <a:ext cx="6153150" cy="2261422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E6441FBC-B04E-E0CD-7055-16A7F8758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9425" y="2143340"/>
              <a:ext cx="5791200" cy="2098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F82AC57-3485-34B2-C9CB-7541E21267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5467534"/>
              </p:ext>
            </p:extLst>
          </p:nvPr>
        </p:nvGraphicFramePr>
        <p:xfrm>
          <a:off x="6320781" y="148045"/>
          <a:ext cx="6317064" cy="647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13EFD93D-583C-A959-26EA-029763967DC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0" b="23960"/>
          <a:stretch/>
        </p:blipFill>
        <p:spPr>
          <a:xfrm>
            <a:off x="6719222" y="128050"/>
            <a:ext cx="836397" cy="94202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56DFFCBE-3A7C-7C41-3635-74061D89AD2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2" r="14543" b="35448"/>
          <a:stretch/>
        </p:blipFill>
        <p:spPr>
          <a:xfrm>
            <a:off x="3142080" y="5823328"/>
            <a:ext cx="813069" cy="8732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B0A8D7-C00F-3DBD-5E36-0E77F524C1E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" b="3547"/>
          <a:stretch/>
        </p:blipFill>
        <p:spPr>
          <a:xfrm>
            <a:off x="7003563" y="1972071"/>
            <a:ext cx="836397" cy="97204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A32E16-48E6-FC01-1D0F-D8350ED3F8A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6" b="9726"/>
          <a:stretch/>
        </p:blipFill>
        <p:spPr>
          <a:xfrm>
            <a:off x="3965617" y="5802966"/>
            <a:ext cx="832029" cy="89358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6BB485E5-A475-ADB0-BC91-0DBF3FC1802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1"/>
          <a:stretch/>
        </p:blipFill>
        <p:spPr>
          <a:xfrm>
            <a:off x="7178479" y="4845540"/>
            <a:ext cx="836397" cy="97838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A picture containing person, indoor, bed&#10;&#10;Description automatically generated">
            <a:extLst>
              <a:ext uri="{FF2B5EF4-FFF2-40B4-BE49-F238E27FC236}">
                <a16:creationId xmlns:a16="http://schemas.microsoft.com/office/drawing/2014/main" id="{BADB86E8-18C1-C6A6-8AE6-DE0C2E291E5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3" r="4593" b="50000"/>
          <a:stretch/>
        </p:blipFill>
        <p:spPr>
          <a:xfrm rot="5400000">
            <a:off x="4811495" y="5809805"/>
            <a:ext cx="893585" cy="85715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EDD46A-5E20-F966-6782-0813EC4535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5" b="18825"/>
          <a:stretch/>
        </p:blipFill>
        <p:spPr>
          <a:xfrm>
            <a:off x="7776984" y="1952401"/>
            <a:ext cx="836397" cy="97204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9B8969-391B-BE9F-88A0-594FF66C8CE2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8" b="6418"/>
          <a:stretch/>
        </p:blipFill>
        <p:spPr>
          <a:xfrm>
            <a:off x="7491918" y="87063"/>
            <a:ext cx="836397" cy="97204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9635CC-1B97-0A61-026D-30B187154E41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0" b="17330"/>
          <a:stretch/>
        </p:blipFill>
        <p:spPr>
          <a:xfrm>
            <a:off x="7165700" y="3922619"/>
            <a:ext cx="812732" cy="94454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A0B7565-3B7B-00B0-CE63-725365FBF1CA}"/>
              </a:ext>
            </a:extLst>
          </p:cNvPr>
          <p:cNvSpPr txBox="1"/>
          <p:nvPr/>
        </p:nvSpPr>
        <p:spPr>
          <a:xfrm>
            <a:off x="379207" y="1596587"/>
            <a:ext cx="6471978" cy="2267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1400" b="1" u="sng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Who are Friends Of West Park School PTA?</a:t>
            </a:r>
            <a:endParaRPr lang="en-GB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14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Friends of West Park are West Park School’s Parent-Teacher Association (or PTA) as well as a registered charity. We are a committee of parents, joined together with a common aim of organising events and raising money for the good of our school, the teachers and the children in it.</a:t>
            </a:r>
            <a:endParaRPr lang="en-GB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14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are always looking for more volunteers to join the committee so please do get in touch if you’d like to offer your support or to find out more information- westparkcofepta@gmail.com</a:t>
            </a:r>
            <a:endParaRPr lang="en-GB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F4E7E11-BFBB-D1E6-A0BE-9CCEB1182866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8" b="6418"/>
          <a:stretch/>
        </p:blipFill>
        <p:spPr>
          <a:xfrm>
            <a:off x="7091088" y="2954938"/>
            <a:ext cx="836397" cy="97204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 descr="A logo of a camera&#10;&#10;Description automatically generated">
            <a:extLst>
              <a:ext uri="{FF2B5EF4-FFF2-40B4-BE49-F238E27FC236}">
                <a16:creationId xmlns:a16="http://schemas.microsoft.com/office/drawing/2014/main" id="{8F128E6B-5402-DF93-5C19-8DC812164D4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63" y="5554822"/>
            <a:ext cx="384090" cy="36113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A545DB7-F02F-A264-0749-8C69B2427073}"/>
              </a:ext>
            </a:extLst>
          </p:cNvPr>
          <p:cNvSpPr txBox="1"/>
          <p:nvPr/>
        </p:nvSpPr>
        <p:spPr>
          <a:xfrm>
            <a:off x="755587" y="5520782"/>
            <a:ext cx="6318848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@Friendsofwestpark</a:t>
            </a:r>
          </a:p>
        </p:txBody>
      </p:sp>
      <p:pic>
        <p:nvPicPr>
          <p:cNvPr id="28" name="Picture 27" descr="A blue square with a white letter f&#10;&#10;Description automatically generated">
            <a:extLst>
              <a:ext uri="{FF2B5EF4-FFF2-40B4-BE49-F238E27FC236}">
                <a16:creationId xmlns:a16="http://schemas.microsoft.com/office/drawing/2014/main" id="{4190DB07-AAA5-3CD3-9F7B-FE42FDE2173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11" y="6103234"/>
            <a:ext cx="383542" cy="36113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2D94409-223D-CC4E-B2E0-EEB8D58F1DDC}"/>
              </a:ext>
            </a:extLst>
          </p:cNvPr>
          <p:cNvSpPr txBox="1"/>
          <p:nvPr/>
        </p:nvSpPr>
        <p:spPr>
          <a:xfrm>
            <a:off x="755587" y="6103234"/>
            <a:ext cx="1928715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@FOWPSchool </a:t>
            </a:r>
          </a:p>
        </p:txBody>
      </p:sp>
      <p:pic>
        <p:nvPicPr>
          <p:cNvPr id="31" name="Picture 30" descr="13,000+ Email Logo Stock Illustrations, Royalty-Free Vector ...">
            <a:extLst>
              <a:ext uri="{FF2B5EF4-FFF2-40B4-BE49-F238E27FC236}">
                <a16:creationId xmlns:a16="http://schemas.microsoft.com/office/drawing/2014/main" id="{20D366AA-7391-12BF-38EC-66C14FFFD006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174"/>
          <a:stretch/>
        </p:blipFill>
        <p:spPr bwMode="auto">
          <a:xfrm>
            <a:off x="324313" y="4928105"/>
            <a:ext cx="545412" cy="51287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471895F-608A-6CB7-503E-DBCED0CCDBCA}"/>
              </a:ext>
            </a:extLst>
          </p:cNvPr>
          <p:cNvSpPr txBox="1"/>
          <p:nvPr/>
        </p:nvSpPr>
        <p:spPr>
          <a:xfrm>
            <a:off x="795725" y="5008509"/>
            <a:ext cx="6318848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Westparkcofepta@gmail.com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8B4035A-32FD-BF59-B5BC-E085E6A7DF7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3" b="7723"/>
          <a:stretch/>
        </p:blipFill>
        <p:spPr>
          <a:xfrm>
            <a:off x="7219369" y="5833509"/>
            <a:ext cx="813069" cy="8732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BA56130-F600-605B-8BC8-50CE429A912B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8" b="16988"/>
          <a:stretch/>
        </p:blipFill>
        <p:spPr>
          <a:xfrm>
            <a:off x="6419522" y="5847965"/>
            <a:ext cx="813069" cy="8732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4BC899C-AA04-DB65-04B6-B86EEFF4C148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2" b="14052"/>
          <a:stretch/>
        </p:blipFill>
        <p:spPr>
          <a:xfrm>
            <a:off x="5673644" y="5795904"/>
            <a:ext cx="813069" cy="8732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D974A3-3B07-DCD0-25AB-26B0B1787696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r="6977"/>
          <a:stretch/>
        </p:blipFill>
        <p:spPr>
          <a:xfrm>
            <a:off x="7057360" y="1079377"/>
            <a:ext cx="899382" cy="8664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11884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AA404D2-13B6-9291-16E4-55EFE9C1F7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5" t="12097" r="49325" b="8175"/>
          <a:stretch/>
        </p:blipFill>
        <p:spPr bwMode="auto">
          <a:xfrm>
            <a:off x="113125" y="89402"/>
            <a:ext cx="3567071" cy="1314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0F07D47-A1B1-4CBE-E7A5-E9D713C92609}"/>
              </a:ext>
            </a:extLst>
          </p:cNvPr>
          <p:cNvGrpSpPr/>
          <p:nvPr/>
        </p:nvGrpSpPr>
        <p:grpSpPr>
          <a:xfrm>
            <a:off x="324255" y="1609089"/>
            <a:ext cx="6711881" cy="3352687"/>
            <a:chOff x="2838450" y="1987712"/>
            <a:chExt cx="6153150" cy="232634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877A4A9-411F-4FE4-43E2-D837FA1759F3}"/>
                </a:ext>
              </a:extLst>
            </p:cNvPr>
            <p:cNvSpPr/>
            <p:nvPr/>
          </p:nvSpPr>
          <p:spPr>
            <a:xfrm>
              <a:off x="2838450" y="2052637"/>
              <a:ext cx="6153150" cy="2261422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9C92043B-688A-528E-48E4-8AB281438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9425" y="1987712"/>
              <a:ext cx="5791200" cy="2098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GB" sz="1400" b="1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 </a:t>
              </a:r>
              <a:r>
                <a:rPr lang="en-GB" sz="1400" b="1" u="sng" kern="1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What do FOWP do for our School?</a:t>
              </a:r>
              <a:endParaRPr lang="en-GB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GB" sz="1400" kern="1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Friends of West Park organise and run activities and events to raise much needed money for our school. We have raised over £51,000 in the last 5 years!</a:t>
              </a:r>
              <a:endParaRPr lang="en-GB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GB" sz="1400" kern="1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Since the start of the new academic year (Sept 2023) till now,</a:t>
              </a:r>
              <a:r>
                <a:rPr lang="en-GB" sz="1400" kern="100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 we have raised in excess of £26,000 (Including grants)</a:t>
              </a:r>
              <a:endParaRPr lang="en-GB" sz="14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GB" sz="1400" kern="100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Some of the events and activities that we have organised include Christmas Cards, Pantomime, Christmas Raffle, Scarecrow Trail, Bake Sale, Pre-loved uniform sale, pancake-flip-a-thon,  Christmas Fayre, Summer Fayre, Discos and Outdoor Cinema evening</a:t>
              </a:r>
              <a:endParaRPr lang="en-GB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59480D1-AD45-5556-FEB1-41688CCC431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4382">
            <a:off x="7160281" y="415044"/>
            <a:ext cx="2295170" cy="1723363"/>
          </a:xfrm>
          <a:prstGeom prst="rect">
            <a:avLst/>
          </a:prstGeom>
        </p:spPr>
      </p:pic>
      <p:pic>
        <p:nvPicPr>
          <p:cNvPr id="10" name="Picture 9" descr="A group of people in clothing&#10;&#10;Description automatically generated">
            <a:extLst>
              <a:ext uri="{FF2B5EF4-FFF2-40B4-BE49-F238E27FC236}">
                <a16:creationId xmlns:a16="http://schemas.microsoft.com/office/drawing/2014/main" id="{430D4D2C-C841-9827-DB54-E6866E9E28A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1003">
            <a:off x="10196409" y="2676034"/>
            <a:ext cx="1593081" cy="1566530"/>
          </a:xfrm>
          <a:prstGeom prst="rect">
            <a:avLst/>
          </a:prstGeom>
        </p:spPr>
      </p:pic>
      <p:pic>
        <p:nvPicPr>
          <p:cNvPr id="12" name="Picture 11" descr="A group of flags with letters on them&#10;&#10;Description automatically generated">
            <a:extLst>
              <a:ext uri="{FF2B5EF4-FFF2-40B4-BE49-F238E27FC236}">
                <a16:creationId xmlns:a16="http://schemas.microsoft.com/office/drawing/2014/main" id="{1CD588ED-0BEF-6DD6-9CAA-5B594BD007D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2393">
            <a:off x="7333841" y="2310010"/>
            <a:ext cx="2777579" cy="1378502"/>
          </a:xfrm>
          <a:prstGeom prst="rect">
            <a:avLst/>
          </a:prstGeom>
        </p:spPr>
      </p:pic>
      <p:pic>
        <p:nvPicPr>
          <p:cNvPr id="14" name="Picture 13" descr="A fake clown in a yard&#10;&#10;Description automatically generated with medium confidence">
            <a:extLst>
              <a:ext uri="{FF2B5EF4-FFF2-40B4-BE49-F238E27FC236}">
                <a16:creationId xmlns:a16="http://schemas.microsoft.com/office/drawing/2014/main" id="{92091D9D-3A83-60C6-AF20-11DC99D7017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0282">
            <a:off x="7140637" y="4318293"/>
            <a:ext cx="1658421" cy="2126771"/>
          </a:xfrm>
          <a:prstGeom prst="rect">
            <a:avLst/>
          </a:prstGeom>
        </p:spPr>
      </p:pic>
      <p:pic>
        <p:nvPicPr>
          <p:cNvPr id="1026" name="Picture 2" descr="Bake Sale • Fundraiser Insight">
            <a:extLst>
              <a:ext uri="{FF2B5EF4-FFF2-40B4-BE49-F238E27FC236}">
                <a16:creationId xmlns:a16="http://schemas.microsoft.com/office/drawing/2014/main" id="{6D9BF9C1-0754-46AC-22B2-15852214D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0944">
            <a:off x="9492608" y="568569"/>
            <a:ext cx="2167630" cy="144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ylistic Fingerprints of Disco Music - Music Tech Student">
            <a:extLst>
              <a:ext uri="{FF2B5EF4-FFF2-40B4-BE49-F238E27FC236}">
                <a16:creationId xmlns:a16="http://schemas.microsoft.com/office/drawing/2014/main" id="{EBCBEE1C-3CE4-7888-EF85-BC46371B4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9947">
            <a:off x="8811977" y="3972527"/>
            <a:ext cx="1646917" cy="12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utdoor Cinema Hire | Open Air Cinema UK | Skylight Cinema">
            <a:extLst>
              <a:ext uri="{FF2B5EF4-FFF2-40B4-BE49-F238E27FC236}">
                <a16:creationId xmlns:a16="http://schemas.microsoft.com/office/drawing/2014/main" id="{C0B6034B-97AB-C0FA-D74E-08352FA8F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666" y="5381678"/>
            <a:ext cx="1941222" cy="109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13,000+ Email Logo Stock Illustrations, Royalty-Free Vector ...">
            <a:extLst>
              <a:ext uri="{FF2B5EF4-FFF2-40B4-BE49-F238E27FC236}">
                <a16:creationId xmlns:a16="http://schemas.microsoft.com/office/drawing/2014/main" id="{F06F1218-5EBE-B1D0-9C53-CFE83D48A34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174"/>
          <a:stretch/>
        </p:blipFill>
        <p:spPr bwMode="auto">
          <a:xfrm>
            <a:off x="485112" y="5111817"/>
            <a:ext cx="545412" cy="51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A logo of a camera&#10;&#10;Description automatically generated">
            <a:extLst>
              <a:ext uri="{FF2B5EF4-FFF2-40B4-BE49-F238E27FC236}">
                <a16:creationId xmlns:a16="http://schemas.microsoft.com/office/drawing/2014/main" id="{425E8EF5-6516-7174-643A-8D54B73763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73" y="5624690"/>
            <a:ext cx="384090" cy="361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A blue square with a white letter f&#10;&#10;Description automatically generated">
            <a:extLst>
              <a:ext uri="{FF2B5EF4-FFF2-40B4-BE49-F238E27FC236}">
                <a16:creationId xmlns:a16="http://schemas.microsoft.com/office/drawing/2014/main" id="{F0E754CE-A471-0488-3D6A-0023FB5322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73" y="6111265"/>
            <a:ext cx="383542" cy="36113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EC5DDBF-EB3E-A813-C2CF-63EFD1CD00FA}"/>
              </a:ext>
            </a:extLst>
          </p:cNvPr>
          <p:cNvSpPr txBox="1"/>
          <p:nvPr/>
        </p:nvSpPr>
        <p:spPr>
          <a:xfrm>
            <a:off x="1030524" y="5111817"/>
            <a:ext cx="6096000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Westparkcofepta@gmail.com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87D94C-BFC7-9AC6-4B38-F54F8B71F8FF}"/>
              </a:ext>
            </a:extLst>
          </p:cNvPr>
          <p:cNvSpPr txBox="1"/>
          <p:nvPr/>
        </p:nvSpPr>
        <p:spPr>
          <a:xfrm>
            <a:off x="1037001" y="5607669"/>
            <a:ext cx="6094562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@Friendsofwestpark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EE68EB-101F-97D9-85E3-B22114B9CDB5}"/>
              </a:ext>
            </a:extLst>
          </p:cNvPr>
          <p:cNvSpPr txBox="1"/>
          <p:nvPr/>
        </p:nvSpPr>
        <p:spPr>
          <a:xfrm>
            <a:off x="1085051" y="6069483"/>
            <a:ext cx="6094562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@FOWPSchool </a:t>
            </a:r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989B3A47-7A2A-334D-665D-9C1AD3EBA39B}"/>
              </a:ext>
            </a:extLst>
          </p:cNvPr>
          <p:cNvSpPr/>
          <p:nvPr/>
        </p:nvSpPr>
        <p:spPr>
          <a:xfrm rot="796215">
            <a:off x="3721273" y="5662612"/>
            <a:ext cx="828135" cy="45423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32456D5-34AF-C9FF-3AB1-53D71A8EF545}"/>
              </a:ext>
            </a:extLst>
          </p:cNvPr>
          <p:cNvSpPr/>
          <p:nvPr/>
        </p:nvSpPr>
        <p:spPr>
          <a:xfrm>
            <a:off x="4726222" y="5481697"/>
            <a:ext cx="1613722" cy="103127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Follow us on </a:t>
            </a:r>
          </a:p>
          <a:p>
            <a:pPr algn="ctr"/>
            <a:r>
              <a:rPr lang="en-GB" sz="1400" dirty="0"/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73485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C6748B9-B7DC-B13E-5CDB-6BBF4CEAA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5" t="12097" r="49325" b="8175"/>
          <a:stretch/>
        </p:blipFill>
        <p:spPr bwMode="auto">
          <a:xfrm>
            <a:off x="390803" y="154057"/>
            <a:ext cx="3943027" cy="1453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C296A-A90B-9319-0418-9BACED03FACB}"/>
              </a:ext>
            </a:extLst>
          </p:cNvPr>
          <p:cNvSpPr/>
          <p:nvPr/>
        </p:nvSpPr>
        <p:spPr>
          <a:xfrm>
            <a:off x="289093" y="1727200"/>
            <a:ext cx="6388238" cy="365699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1400" b="1" u="sng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does the money FOWP raise benefit our </a:t>
            </a:r>
            <a:r>
              <a:rPr lang="en-GB" sz="1400" b="1" u="sng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School?</a:t>
            </a:r>
            <a:endParaRPr lang="en-GB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10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Here are a few of the ways our school has benefitted from the money that we have raised- </a:t>
            </a:r>
          </a:p>
          <a:p>
            <a:pPr marL="285750" indent="-285750" algn="ctr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GB" sz="10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school library was transformed form a tiny space to a much larger spaced filled with lots of new books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10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-Key Stage 2 have unlimited access to TT Rockstars, which is a valuable and popular maths resource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10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-We have installed two brand new Trim Trails for Key Stage 1 and Key Stage 2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10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-We have donated £2,500 towards a new school website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10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-We have secured a £10,000 grant to build an outside hub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10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-We have donated to new school signs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10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-New maths equipment, wet play games, a new hutch for the schools Guinea Pigs, as well as a book for every child at Christmas delivered by Santa’s Elves. 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Brooke Weston Trust - Thomas Clarkson Academy wins TT Rockstars Times Tables  Challenge">
            <a:extLst>
              <a:ext uri="{FF2B5EF4-FFF2-40B4-BE49-F238E27FC236}">
                <a16:creationId xmlns:a16="http://schemas.microsoft.com/office/drawing/2014/main" id="{1830920F-271F-F24D-AFE6-025E2F3E8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0751">
            <a:off x="7221642" y="42472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wo women in clothing posing for a picture&#10;&#10;Description automatically generated">
            <a:extLst>
              <a:ext uri="{FF2B5EF4-FFF2-40B4-BE49-F238E27FC236}">
                <a16:creationId xmlns:a16="http://schemas.microsoft.com/office/drawing/2014/main" id="{FEAC8C38-6465-F16D-D210-0594FBE456A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641">
            <a:off x="9633677" y="2667966"/>
            <a:ext cx="2165077" cy="2112955"/>
          </a:xfrm>
          <a:prstGeom prst="rect">
            <a:avLst/>
          </a:prstGeom>
        </p:spPr>
      </p:pic>
      <p:pic>
        <p:nvPicPr>
          <p:cNvPr id="7" name="Picture 6" descr="A playground with a chain bridge&#10;&#10;Description automatically generated">
            <a:extLst>
              <a:ext uri="{FF2B5EF4-FFF2-40B4-BE49-F238E27FC236}">
                <a16:creationId xmlns:a16="http://schemas.microsoft.com/office/drawing/2014/main" id="{D5C45F78-B3CB-BF2A-11BA-EB087CA7380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128" y="4917302"/>
            <a:ext cx="1846970" cy="1809347"/>
          </a:xfrm>
          <a:prstGeom prst="rect">
            <a:avLst/>
          </a:prstGeom>
        </p:spPr>
      </p:pic>
      <p:pic>
        <p:nvPicPr>
          <p:cNvPr id="9" name="Picture 8" descr="A playground with a fence and a fence&#10;&#10;Description automatically generated">
            <a:extLst>
              <a:ext uri="{FF2B5EF4-FFF2-40B4-BE49-F238E27FC236}">
                <a16:creationId xmlns:a16="http://schemas.microsoft.com/office/drawing/2014/main" id="{E3404ED5-9C59-8D97-6661-1B9D4B76053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3866">
            <a:off x="9670765" y="220401"/>
            <a:ext cx="2327879" cy="2267527"/>
          </a:xfrm>
          <a:prstGeom prst="rect">
            <a:avLst/>
          </a:prstGeom>
        </p:spPr>
      </p:pic>
      <p:pic>
        <p:nvPicPr>
          <p:cNvPr id="11" name="Picture 10" descr="A sign in the grass&#10;&#10;Description automatically generated">
            <a:extLst>
              <a:ext uri="{FF2B5EF4-FFF2-40B4-BE49-F238E27FC236}">
                <a16:creationId xmlns:a16="http://schemas.microsoft.com/office/drawing/2014/main" id="{69EB405B-F26A-4794-A891-0933193BAC7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1560">
            <a:off x="7240778" y="2768848"/>
            <a:ext cx="2104852" cy="2803236"/>
          </a:xfrm>
          <a:prstGeom prst="rect">
            <a:avLst/>
          </a:prstGeom>
        </p:spPr>
      </p:pic>
      <p:pic>
        <p:nvPicPr>
          <p:cNvPr id="12" name="Picture 11" descr="13,000+ Email Logo Stock Illustrations, Royalty-Free Vector ...">
            <a:extLst>
              <a:ext uri="{FF2B5EF4-FFF2-40B4-BE49-F238E27FC236}">
                <a16:creationId xmlns:a16="http://schemas.microsoft.com/office/drawing/2014/main" id="{FC8065AD-1BA9-3B47-B811-736515162A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174"/>
          <a:stretch/>
        </p:blipFill>
        <p:spPr bwMode="auto">
          <a:xfrm>
            <a:off x="522057" y="5433062"/>
            <a:ext cx="545412" cy="51287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14865C7-B11C-C256-4E74-B144A5E2C634}"/>
              </a:ext>
            </a:extLst>
          </p:cNvPr>
          <p:cNvSpPr txBox="1"/>
          <p:nvPr/>
        </p:nvSpPr>
        <p:spPr>
          <a:xfrm>
            <a:off x="982381" y="5491911"/>
            <a:ext cx="6096000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Westparkcofepta@gmail.com</a:t>
            </a:r>
          </a:p>
        </p:txBody>
      </p:sp>
      <p:pic>
        <p:nvPicPr>
          <p:cNvPr id="15" name="Picture 14" descr="A logo of a camera&#10;&#10;Description automatically generated">
            <a:extLst>
              <a:ext uri="{FF2B5EF4-FFF2-40B4-BE49-F238E27FC236}">
                <a16:creationId xmlns:a16="http://schemas.microsoft.com/office/drawing/2014/main" id="{2EEECE09-12F0-667D-6D02-7585D77A25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91" y="5873089"/>
            <a:ext cx="384090" cy="361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A blue square with a white letter f&#10;&#10;Description automatically generated">
            <a:extLst>
              <a:ext uri="{FF2B5EF4-FFF2-40B4-BE49-F238E27FC236}">
                <a16:creationId xmlns:a16="http://schemas.microsoft.com/office/drawing/2014/main" id="{2690A4F3-EDB5-C3FA-3DD2-48C1ED6AADA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91" y="6313116"/>
            <a:ext cx="383542" cy="3611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7770513-7A4E-81FD-CF94-45315A23CD4D}"/>
              </a:ext>
            </a:extLst>
          </p:cNvPr>
          <p:cNvSpPr txBox="1"/>
          <p:nvPr/>
        </p:nvSpPr>
        <p:spPr>
          <a:xfrm>
            <a:off x="1022940" y="6279076"/>
            <a:ext cx="6098874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@FOWPSchool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AA521A-6F54-501A-A8DF-4100E376A303}"/>
              </a:ext>
            </a:extLst>
          </p:cNvPr>
          <p:cNvSpPr txBox="1"/>
          <p:nvPr/>
        </p:nvSpPr>
        <p:spPr>
          <a:xfrm>
            <a:off x="1023488" y="5887084"/>
            <a:ext cx="6098874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@Friendsofwestpark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890658F-4283-84CA-5890-3C03CF33AC0D}"/>
              </a:ext>
            </a:extLst>
          </p:cNvPr>
          <p:cNvSpPr/>
          <p:nvPr/>
        </p:nvSpPr>
        <p:spPr>
          <a:xfrm>
            <a:off x="5377564" y="5694812"/>
            <a:ext cx="1613722" cy="103127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Follow us on </a:t>
            </a:r>
          </a:p>
          <a:p>
            <a:pPr algn="ctr"/>
            <a:r>
              <a:rPr lang="en-GB" sz="1400" dirty="0"/>
              <a:t>Social Media</a:t>
            </a:r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6A7BAE12-2A76-1B86-59F0-D74BFEFBDB5D}"/>
              </a:ext>
            </a:extLst>
          </p:cNvPr>
          <p:cNvSpPr/>
          <p:nvPr/>
        </p:nvSpPr>
        <p:spPr>
          <a:xfrm rot="203563">
            <a:off x="4359420" y="5677810"/>
            <a:ext cx="828135" cy="45423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747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49BC03B-9FEE-8EF4-AF2D-1723713660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5" t="12097" r="49325" b="8175"/>
          <a:stretch/>
        </p:blipFill>
        <p:spPr bwMode="auto">
          <a:xfrm>
            <a:off x="221277" y="51314"/>
            <a:ext cx="3328815" cy="12267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BDF4FFC2-D139-945F-DE05-E2A660EC5318}"/>
              </a:ext>
            </a:extLst>
          </p:cNvPr>
          <p:cNvSpPr txBox="1"/>
          <p:nvPr/>
        </p:nvSpPr>
        <p:spPr>
          <a:xfrm>
            <a:off x="5984809" y="3019362"/>
            <a:ext cx="1753654" cy="531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effectLst/>
                <a:latin typeface="Gadug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are some of little ways you can help raise money for the school…</a:t>
            </a:r>
            <a:endParaRPr lang="en-GB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8B98BE-E3D5-6445-1979-17BD07380DF2}"/>
              </a:ext>
            </a:extLst>
          </p:cNvPr>
          <p:cNvGrpSpPr/>
          <p:nvPr/>
        </p:nvGrpSpPr>
        <p:grpSpPr>
          <a:xfrm>
            <a:off x="6309770" y="425048"/>
            <a:ext cx="2857387" cy="2586799"/>
            <a:chOff x="4006723" y="208434"/>
            <a:chExt cx="4075633" cy="3141534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6E2B015B-96AE-D918-BC8E-201E808E591F}"/>
                </a:ext>
              </a:extLst>
            </p:cNvPr>
            <p:cNvSpPr/>
            <p:nvPr/>
          </p:nvSpPr>
          <p:spPr>
            <a:xfrm>
              <a:off x="4006723" y="208434"/>
              <a:ext cx="4075633" cy="3141534"/>
            </a:xfrm>
            <a:prstGeom prst="wedgeEllipseCallout">
              <a:avLst>
                <a:gd name="adj1" fmla="val -67634"/>
                <a:gd name="adj2" fmla="val 380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  <a:p>
              <a:pPr algn="ctr"/>
              <a:r>
                <a:rPr lang="en-GB" sz="1200" dirty="0"/>
                <a:t>By using the </a:t>
              </a:r>
              <a:r>
                <a:rPr lang="en-GB" sz="1200" b="1" dirty="0"/>
                <a:t>clothes recycling bin</a:t>
              </a:r>
              <a:r>
                <a:rPr lang="en-GB" sz="1200" dirty="0"/>
                <a:t> outside the front of the school 40p for every kilo and £400 per tonne of clothes will be donated to the school. </a:t>
              </a:r>
            </a:p>
            <a:p>
              <a:pPr algn="ctr"/>
              <a:r>
                <a:rPr lang="en-GB" sz="1200" dirty="0"/>
                <a:t>Recycle your clothes, save the planet and donate to the school!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CD4C52B-663D-0E93-501B-AED4041CD4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324" t="7761" r="26489" b="77954"/>
            <a:stretch/>
          </p:blipFill>
          <p:spPr>
            <a:xfrm>
              <a:off x="5339363" y="438411"/>
              <a:ext cx="1410352" cy="47011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72954B0-0EFF-8A93-AC7E-21D6730CFBAD}"/>
              </a:ext>
            </a:extLst>
          </p:cNvPr>
          <p:cNvGrpSpPr/>
          <p:nvPr/>
        </p:nvGrpSpPr>
        <p:grpSpPr>
          <a:xfrm>
            <a:off x="6166282" y="4408098"/>
            <a:ext cx="2857387" cy="2306605"/>
            <a:chOff x="7435156" y="4523132"/>
            <a:chExt cx="2857387" cy="2306605"/>
          </a:xfrm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5745FC84-8847-88D0-559A-510D59C9DD86}"/>
                </a:ext>
              </a:extLst>
            </p:cNvPr>
            <p:cNvSpPr/>
            <p:nvPr/>
          </p:nvSpPr>
          <p:spPr>
            <a:xfrm>
              <a:off x="7435156" y="4523132"/>
              <a:ext cx="2857387" cy="2306605"/>
            </a:xfrm>
            <a:prstGeom prst="wedgeEllipseCallout">
              <a:avLst>
                <a:gd name="adj1" fmla="val -47428"/>
                <a:gd name="adj2" fmla="val -41401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Shop here at </a:t>
              </a:r>
              <a:r>
                <a:rPr lang="en-GB" sz="1400" dirty="0">
                  <a:hlinkClick r:id="rId4"/>
                </a:rPr>
                <a:t>www.stikins.co.uk</a:t>
              </a:r>
              <a:r>
                <a:rPr lang="en-GB" sz="1400" dirty="0"/>
                <a:t> for your children’s name labels. Place an order and quote ref </a:t>
              </a:r>
              <a:r>
                <a:rPr lang="en-GB" sz="1400" b="1" dirty="0"/>
                <a:t>24877 </a:t>
              </a:r>
              <a:r>
                <a:rPr lang="en-GB" sz="1400" dirty="0"/>
                <a:t>and the school will earn 30% commission!</a:t>
              </a:r>
            </a:p>
            <a:p>
              <a:pPr algn="ctr"/>
              <a:endParaRPr lang="en-GB" sz="1600" dirty="0"/>
            </a:p>
            <a:p>
              <a:pPr algn="ctr"/>
              <a:endParaRPr lang="en-GB" sz="1600" b="1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47D2E26-6FE9-1F2D-51DA-6DBC94F50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18060" y="6237865"/>
              <a:ext cx="1290102" cy="310121"/>
            </a:xfrm>
            <a:prstGeom prst="rect">
              <a:avLst/>
            </a:prstGeom>
          </p:spPr>
        </p:pic>
      </p:grp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E10F79F6-9C50-D420-17E1-9B81197D02F7}"/>
              </a:ext>
            </a:extLst>
          </p:cNvPr>
          <p:cNvSpPr/>
          <p:nvPr/>
        </p:nvSpPr>
        <p:spPr>
          <a:xfrm>
            <a:off x="9273139" y="3108814"/>
            <a:ext cx="2694234" cy="2586799"/>
          </a:xfrm>
          <a:prstGeom prst="wedgeEllipseCallout">
            <a:avLst>
              <a:gd name="adj1" fmla="val -75577"/>
              <a:gd name="adj2" fmla="val -2407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  <a:p>
            <a:pPr algn="ctr"/>
            <a:endParaRPr lang="en-GB" sz="1400" dirty="0"/>
          </a:p>
          <a:p>
            <a:pPr algn="ctr"/>
            <a:r>
              <a:rPr lang="en-GB" sz="1200" dirty="0"/>
              <a:t>Register at </a:t>
            </a:r>
            <a:r>
              <a:rPr lang="en-GB" sz="1200" dirty="0">
                <a:hlinkClick r:id="rId6"/>
              </a:rPr>
              <a:t>https://www.thegivingmachine.co.uk/causes/friends-of-west-park-school</a:t>
            </a:r>
            <a:r>
              <a:rPr lang="en-GB" sz="1200" dirty="0"/>
              <a:t> and shop with over 2000 of your favourite shops as normal through this app and each shop donates to FOWP!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41AA881-088B-F3F5-B8BB-2D7C2D73BC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34320" y="3374498"/>
            <a:ext cx="1371872" cy="43835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CCAC93B-73EF-9D87-C4C9-B1CAF73AC531}"/>
              </a:ext>
            </a:extLst>
          </p:cNvPr>
          <p:cNvSpPr/>
          <p:nvPr/>
        </p:nvSpPr>
        <p:spPr>
          <a:xfrm>
            <a:off x="224627" y="1351710"/>
            <a:ext cx="5572324" cy="406568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1400" b="1" u="sng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Can you support FOWP and the School?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10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Everyone is welcome to attend our termly PTA meetings where we discuss and organise upcoming events and new ideas.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10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you would like to help, we are grateful for any time volunteered.  The FOWP committee is made up of busy parents who all have jobs/run businesses and children at the school, we understand time is precious and limited, but any help you can offer is most welcome! We have a Volunteer WhatsApp group you can join to keep up to date with upcoming events.  </a:t>
            </a:r>
          </a:p>
          <a:p>
            <a:pPr algn="ctr" fontAlgn="base"/>
            <a:r>
              <a:rPr lang="en-GB" sz="1000" b="1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What if I don't have any free time?</a:t>
            </a:r>
            <a:endParaRPr lang="en-GB" sz="1000" b="1" i="0" u="sng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 fontAlgn="base"/>
            <a:r>
              <a:rPr lang="en-GB" sz="10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There are so many ways you can still help without giving up your time! </a:t>
            </a:r>
            <a:endParaRPr lang="en-GB" sz="1000" i="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 fontAlgn="base"/>
            <a:r>
              <a:rPr lang="en-GB" sz="10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-Ask your company/employer if they offer matched funding, or if they would be willing to be a sponsor of our events.</a:t>
            </a:r>
            <a:endParaRPr lang="en-GB" sz="1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  <a:p>
            <a:pPr algn="ctr" fontAlgn="base"/>
            <a:r>
              <a:rPr lang="en-GB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-</a:t>
            </a:r>
            <a:r>
              <a:rPr lang="en-GB" sz="1000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, sans-serif"/>
              </a:rPr>
              <a:t>Are you a small business owner? A baker/hairdresser/ beautician/ window cleaner etc.  you could offer your services as a raffle prize! </a:t>
            </a:r>
            <a:endParaRPr lang="en-GB" sz="1000" i="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 fontAlgn="base"/>
            <a:r>
              <a:rPr lang="en-GB" sz="10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, sans-serif"/>
              </a:rPr>
              <a:t>-</a:t>
            </a:r>
            <a:r>
              <a:rPr lang="en-GB" sz="1000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, sans-serif"/>
              </a:rPr>
              <a:t>You can make a one off or regular donation to FOWP which will go directly to enriching the experiences of the pupils of our school</a:t>
            </a:r>
            <a:endParaRPr lang="en-GB" sz="1000" i="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en-GB" sz="1000" kern="100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10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have also signed up to Kids Just </a:t>
            </a:r>
            <a:r>
              <a:rPr lang="en-GB" sz="1000" kern="1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Recyle</a:t>
            </a:r>
            <a:r>
              <a:rPr lang="en-GB" sz="10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000" kern="1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Stikins</a:t>
            </a:r>
            <a:r>
              <a:rPr lang="en-GB" sz="10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the Giving Machine which provide easy ways for you to support us and the school.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5FAE79B2-2C0B-93C9-8B7E-A0C3B2D445BB}"/>
              </a:ext>
            </a:extLst>
          </p:cNvPr>
          <p:cNvSpPr/>
          <p:nvPr/>
        </p:nvSpPr>
        <p:spPr>
          <a:xfrm>
            <a:off x="9286568" y="743040"/>
            <a:ext cx="2616339" cy="2207194"/>
          </a:xfrm>
          <a:prstGeom prst="doubleWave">
            <a:avLst/>
          </a:prstGeom>
          <a:solidFill>
            <a:srgbClr val="DB73E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GB" sz="1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It might be hard work at times, but seeing the excitement on the children's faces as they lined up to take a turn on the trim trail, or watching their delight at the fayre or event you put your dedication and soul into organising, certainly gives a little glow in the heart! We do it for the children. So that their time at West Park can be the most enriched and enjoyable as possible. </a:t>
            </a:r>
            <a:endParaRPr lang="en-GB" sz="1000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09E6FF-7400-F26B-15C8-0FD6ECF44B0F}"/>
              </a:ext>
            </a:extLst>
          </p:cNvPr>
          <p:cNvSpPr txBox="1"/>
          <p:nvPr/>
        </p:nvSpPr>
        <p:spPr>
          <a:xfrm>
            <a:off x="9132974" y="295344"/>
            <a:ext cx="2785893" cy="369332"/>
          </a:xfrm>
          <a:prstGeom prst="rect">
            <a:avLst/>
          </a:prstGeom>
          <a:gradFill>
            <a:gsLst>
              <a:gs pos="0">
                <a:srgbClr val="0FC146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dirty="0"/>
              <a:t>Why Should I Join The PTA?</a:t>
            </a:r>
          </a:p>
        </p:txBody>
      </p:sp>
      <p:pic>
        <p:nvPicPr>
          <p:cNvPr id="14" name="Picture 13" descr="13,000+ Email Logo Stock Illustrations, Royalty-Free Vector ...">
            <a:extLst>
              <a:ext uri="{FF2B5EF4-FFF2-40B4-BE49-F238E27FC236}">
                <a16:creationId xmlns:a16="http://schemas.microsoft.com/office/drawing/2014/main" id="{459DF418-7748-02D7-87CA-F85825D60AA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174"/>
          <a:stretch/>
        </p:blipFill>
        <p:spPr bwMode="auto">
          <a:xfrm>
            <a:off x="427167" y="5506290"/>
            <a:ext cx="545412" cy="51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A logo of a camera&#10;&#10;Description automatically generated">
            <a:extLst>
              <a:ext uri="{FF2B5EF4-FFF2-40B4-BE49-F238E27FC236}">
                <a16:creationId xmlns:a16="http://schemas.microsoft.com/office/drawing/2014/main" id="{821C2D22-7DBF-1833-DF29-76C4BA86E0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28" y="5930471"/>
            <a:ext cx="384090" cy="355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A blue square with a white letter f&#10;&#10;Description automatically generated">
            <a:extLst>
              <a:ext uri="{FF2B5EF4-FFF2-40B4-BE49-F238E27FC236}">
                <a16:creationId xmlns:a16="http://schemas.microsoft.com/office/drawing/2014/main" id="{84D15C86-29F1-2DFF-F58A-97CE3131C01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76" y="6348702"/>
            <a:ext cx="383542" cy="36113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60AF284-BDA7-5C19-A66B-B61123C4F83B}"/>
              </a:ext>
            </a:extLst>
          </p:cNvPr>
          <p:cNvSpPr txBox="1"/>
          <p:nvPr/>
        </p:nvSpPr>
        <p:spPr>
          <a:xfrm>
            <a:off x="972579" y="5561400"/>
            <a:ext cx="6094562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Westparkcofepta@gmail.com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ADF03C-DE4E-4660-5BFD-9D441A07B68B}"/>
              </a:ext>
            </a:extLst>
          </p:cNvPr>
          <p:cNvSpPr txBox="1"/>
          <p:nvPr/>
        </p:nvSpPr>
        <p:spPr>
          <a:xfrm>
            <a:off x="972579" y="5930471"/>
            <a:ext cx="6094562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@Friendsofwestpark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18F6C2-5C66-E38A-383A-EDADAEB35FB1}"/>
              </a:ext>
            </a:extLst>
          </p:cNvPr>
          <p:cNvSpPr txBox="1"/>
          <p:nvPr/>
        </p:nvSpPr>
        <p:spPr>
          <a:xfrm>
            <a:off x="972579" y="6320417"/>
            <a:ext cx="6094562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@FOWPSchool </a:t>
            </a:r>
          </a:p>
        </p:txBody>
      </p:sp>
    </p:spTree>
    <p:extLst>
      <p:ext uri="{BB962C8B-B14F-4D97-AF65-F5344CB8AC3E}">
        <p14:creationId xmlns:p14="http://schemas.microsoft.com/office/powerpoint/2010/main" val="579589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869</Words>
  <Application>Microsoft Office PowerPoint</Application>
  <PresentationFormat>Widescreen</PresentationFormat>
  <Paragraphs>69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Aptos</vt:lpstr>
      <vt:lpstr>Aptos, sans-serif</vt:lpstr>
      <vt:lpstr>Arial</vt:lpstr>
      <vt:lpstr>Calibri</vt:lpstr>
      <vt:lpstr>Calibri Light</vt:lpstr>
      <vt:lpstr>Gadugi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WELLS, Gemma (NHS SOUTH, CENTRAL AND WEST COMMISSIONING SUPPORT UNIT)</dc:creator>
  <cp:lastModifiedBy>Sonia Hunter</cp:lastModifiedBy>
  <cp:revision>17</cp:revision>
  <dcterms:created xsi:type="dcterms:W3CDTF">2022-10-10T14:25:42Z</dcterms:created>
  <dcterms:modified xsi:type="dcterms:W3CDTF">2024-03-21T12:03:35Z</dcterms:modified>
</cp:coreProperties>
</file>